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45" r:id="rId3"/>
    <p:sldId id="326" r:id="rId4"/>
    <p:sldId id="346" r:id="rId5"/>
    <p:sldId id="288" r:id="rId6"/>
    <p:sldId id="314" r:id="rId7"/>
    <p:sldId id="289" r:id="rId8"/>
    <p:sldId id="291" r:id="rId9"/>
    <p:sldId id="293" r:id="rId10"/>
    <p:sldId id="320" r:id="rId11"/>
    <p:sldId id="294" r:id="rId12"/>
    <p:sldId id="319" r:id="rId13"/>
    <p:sldId id="328" r:id="rId14"/>
    <p:sldId id="292" r:id="rId15"/>
    <p:sldId id="347" r:id="rId16"/>
    <p:sldId id="295" r:id="rId17"/>
    <p:sldId id="348" r:id="rId18"/>
    <p:sldId id="290" r:id="rId19"/>
    <p:sldId id="329" r:id="rId20"/>
    <p:sldId id="315" r:id="rId21"/>
    <p:sldId id="321" r:id="rId22"/>
    <p:sldId id="316" r:id="rId23"/>
    <p:sldId id="296" r:id="rId24"/>
    <p:sldId id="349" r:id="rId25"/>
    <p:sldId id="268" r:id="rId26"/>
    <p:sldId id="282" r:id="rId27"/>
    <p:sldId id="285" r:id="rId28"/>
    <p:sldId id="286" r:id="rId29"/>
    <p:sldId id="287" r:id="rId30"/>
    <p:sldId id="350" r:id="rId31"/>
    <p:sldId id="351" r:id="rId32"/>
    <p:sldId id="352" r:id="rId33"/>
    <p:sldId id="358" r:id="rId34"/>
    <p:sldId id="353" r:id="rId35"/>
    <p:sldId id="416" r:id="rId36"/>
    <p:sldId id="417" r:id="rId37"/>
    <p:sldId id="354" r:id="rId38"/>
    <p:sldId id="355" r:id="rId39"/>
    <p:sldId id="356" r:id="rId40"/>
    <p:sldId id="357" r:id="rId41"/>
    <p:sldId id="359" r:id="rId42"/>
    <p:sldId id="418" r:id="rId43"/>
    <p:sldId id="324" r:id="rId44"/>
    <p:sldId id="414" r:id="rId45"/>
    <p:sldId id="415" r:id="rId46"/>
    <p:sldId id="297" r:id="rId47"/>
    <p:sldId id="419" r:id="rId48"/>
    <p:sldId id="420" r:id="rId49"/>
    <p:sldId id="308" r:id="rId5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02" y="6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AF2EE-BBB8-4649-A48D-4ED8F3F8916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85D20-3528-4748-9AEF-419D0F34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1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6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98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1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0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8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43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88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9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2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0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9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08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4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81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0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24CA5-28C8-42C4-88FB-F6D5501BE1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1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6/20/2022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900118"/>
            <a:ext cx="109728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3022605"/>
            <a:ext cx="109728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4" descr="http://www.ne.ncsu.edu/img/ne-log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9180" y="0"/>
            <a:ext cx="2152821" cy="45905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53816" cy="457200"/>
          </a:xfrm>
          <a:prstGeom prst="rect">
            <a:avLst/>
          </a:prstGeom>
        </p:spPr>
      </p:pic>
      <p:pic>
        <p:nvPicPr>
          <p:cNvPr id="11" name="Picture 4" descr="http://www.ne.ncsu.edu/img/ne-log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53816" y="0"/>
            <a:ext cx="1738184" cy="45905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0519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en/9/9c/Ebola_virus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en/9/9c/Ebola_virus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8.jpeg"/><Relationship Id="rId5" Type="http://schemas.openxmlformats.org/officeDocument/2006/relationships/image" Target="../media/image31.pn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en/9/9c/Ebola_virus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pworks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037" y="653484"/>
            <a:ext cx="11461897" cy="1470025"/>
          </a:xfrm>
        </p:spPr>
        <p:txBody>
          <a:bodyPr/>
          <a:lstStyle/>
          <a:p>
            <a:r>
              <a:rPr lang="en-US" dirty="0"/>
              <a:t>Plasma Science: the unsung engine of the digital 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113673"/>
            <a:ext cx="8534400" cy="1752600"/>
          </a:xfrm>
        </p:spPr>
        <p:txBody>
          <a:bodyPr/>
          <a:lstStyle/>
          <a:p>
            <a:r>
              <a:rPr lang="en-US" dirty="0"/>
              <a:t>Steven Shannon</a:t>
            </a:r>
          </a:p>
          <a:p>
            <a:r>
              <a:rPr lang="en-US" dirty="0"/>
              <a:t>22 June 2022</a:t>
            </a:r>
          </a:p>
        </p:txBody>
      </p:sp>
      <p:pic>
        <p:nvPicPr>
          <p:cNvPr id="7" name="Picture 2" descr="https://m.eet.com/media/1123552/pcamatdrie420.jpg">
            <a:extLst>
              <a:ext uri="{FF2B5EF4-FFF2-40B4-BE49-F238E27FC236}">
                <a16:creationId xmlns:a16="http://schemas.microsoft.com/office/drawing/2014/main" id="{5BD7D793-3E54-0525-F779-9C3612CA7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71" y="3210070"/>
            <a:ext cx="40005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A16B4-0437-E0B1-C5F9-0FB614D01C59}"/>
              </a:ext>
            </a:extLst>
          </p:cNvPr>
          <p:cNvSpPr txBox="1"/>
          <p:nvPr/>
        </p:nvSpPr>
        <p:spPr>
          <a:xfrm>
            <a:off x="7393442" y="6273225"/>
            <a:ext cx="4798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Peter Clarke, “Applied Materials readies DRIE machines </a:t>
            </a:r>
            <a:br>
              <a:rPr lang="en-US" sz="1600" dirty="0"/>
            </a:br>
            <a:r>
              <a:rPr lang="en-US" sz="1600" dirty="0"/>
              <a:t>for MEMS, </a:t>
            </a:r>
            <a:r>
              <a:rPr lang="en-US" sz="1600" i="1" dirty="0" err="1"/>
              <a:t>EETimes</a:t>
            </a:r>
            <a:r>
              <a:rPr lang="en-US" sz="1600" i="1" dirty="0"/>
              <a:t> Magazine</a:t>
            </a:r>
            <a:r>
              <a:rPr lang="en-US" sz="1600" dirty="0"/>
              <a:t>, 22 March 2012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3CB09E-7162-06B2-953A-C8C20A1D7F9A}"/>
              </a:ext>
            </a:extLst>
          </p:cNvPr>
          <p:cNvGrpSpPr/>
          <p:nvPr/>
        </p:nvGrpSpPr>
        <p:grpSpPr>
          <a:xfrm>
            <a:off x="506245" y="3129557"/>
            <a:ext cx="3893285" cy="2916925"/>
            <a:chOff x="399029" y="2130282"/>
            <a:chExt cx="5242474" cy="39277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ADF5F4-320D-E816-8471-FBC30C342538}"/>
                </a:ext>
              </a:extLst>
            </p:cNvPr>
            <p:cNvGrpSpPr/>
            <p:nvPr/>
          </p:nvGrpSpPr>
          <p:grpSpPr>
            <a:xfrm>
              <a:off x="399029" y="2130282"/>
              <a:ext cx="5242474" cy="3927764"/>
              <a:chOff x="5023658" y="1916083"/>
              <a:chExt cx="6102350" cy="4572000"/>
            </a:xfrm>
          </p:grpSpPr>
          <p:pic>
            <p:nvPicPr>
              <p:cNvPr id="10" name="Picture 8" descr="Mtl_DPSII100nmspacectr">
                <a:extLst>
                  <a:ext uri="{FF2B5EF4-FFF2-40B4-BE49-F238E27FC236}">
                    <a16:creationId xmlns:a16="http://schemas.microsoft.com/office/drawing/2014/main" id="{ABD49998-D655-C6F8-14A3-F592C409BC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658" y="1916083"/>
                <a:ext cx="60960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7" descr="Image:Ebola virus.jpg">
                <a:hlinkClick r:id="rId4"/>
                <a:extLst>
                  <a:ext uri="{FF2B5EF4-FFF2-40B4-BE49-F238E27FC236}">
                    <a16:creationId xmlns:a16="http://schemas.microsoft.com/office/drawing/2014/main" id="{3150B68C-C46C-F1E6-79F3-FB511B19E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4108" y="1919258"/>
                <a:ext cx="3771900" cy="3771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EC073AE5-2C30-86E1-426C-D3FDCAE43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9" b="28305"/>
              <a:stretch>
                <a:fillRect/>
              </a:stretch>
            </p:blipFill>
            <p:spPr bwMode="auto">
              <a:xfrm>
                <a:off x="5879321" y="2281411"/>
                <a:ext cx="619125" cy="6985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2" descr="https://cdn.vox-cdn.com/thumbor/iNJbRqAN0O304NVH286RvqNzsuQ=/0x0:2040x1360/1200x800/filters:focal(857x517:1183x843)/cdn.vox-cdn.com/uploads/chorus_image/image/66719005/acastro_200311_3936_coronavirus_0002.0.0.jpg">
              <a:extLst>
                <a:ext uri="{FF2B5EF4-FFF2-40B4-BE49-F238E27FC236}">
                  <a16:creationId xmlns:a16="http://schemas.microsoft.com/office/drawing/2014/main" id="{D664DB09-5FF2-FFBE-CD2E-5D4BFEF565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70216"/>
                </a:clrFrom>
                <a:clrTo>
                  <a:srgbClr val="0702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2" t="15692" r="24437" b="15631"/>
            <a:stretch/>
          </p:blipFill>
          <p:spPr bwMode="auto">
            <a:xfrm>
              <a:off x="1748218" y="2444132"/>
              <a:ext cx="570667" cy="54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606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569830" y="2651765"/>
            <a:ext cx="739833" cy="190361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8356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5102" y="349965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88276" y="4314305"/>
            <a:ext cx="640080" cy="498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73244" y="395328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SiF</a:t>
            </a:r>
            <a:r>
              <a:rPr lang="en-US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419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6967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7797" y="349965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baseline="30000" dirty="0"/>
              <a:t>+</a:t>
            </a:r>
            <a:r>
              <a:rPr lang="en-US" dirty="0"/>
              <a:t> @500V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6972" y="4239491"/>
            <a:ext cx="778625" cy="573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15592" y="401862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34" y="1955467"/>
            <a:ext cx="5904228" cy="33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8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905701" y="2651765"/>
            <a:ext cx="1130532" cy="190361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6967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7797" y="349965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baseline="30000" dirty="0"/>
              <a:t>+</a:t>
            </a:r>
            <a:r>
              <a:rPr lang="en-US" dirty="0"/>
              <a:t> @500V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6972" y="4239491"/>
            <a:ext cx="778625" cy="573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15592" y="401862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1451120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6967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7797" y="349965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baseline="30000" dirty="0"/>
              <a:t>+</a:t>
            </a:r>
            <a:r>
              <a:rPr lang="en-US" dirty="0"/>
              <a:t> @500V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6972" y="4239491"/>
            <a:ext cx="778625" cy="573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15592" y="401862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pic>
        <p:nvPicPr>
          <p:cNvPr id="16" name="Ar_on_Si_MD_bas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248" y="1325073"/>
            <a:ext cx="4349172" cy="43491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89454" y="5688818"/>
            <a:ext cx="290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 simulation by Graves group, UC Berkeley</a:t>
            </a:r>
          </a:p>
        </p:txBody>
      </p:sp>
    </p:spTree>
    <p:extLst>
      <p:ext uri="{BB962C8B-B14F-4D97-AF65-F5344CB8AC3E}">
        <p14:creationId xmlns:p14="http://schemas.microsoft.com/office/powerpoint/2010/main" val="26306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305433" y="2651765"/>
            <a:ext cx="1650149" cy="19036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8356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5102" y="349965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36967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17797" y="349965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baseline="30000" dirty="0"/>
              <a:t>+</a:t>
            </a:r>
            <a:r>
              <a:rPr lang="en-US" dirty="0"/>
              <a:t> @500V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639589" y="3820309"/>
            <a:ext cx="0" cy="992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23545" y="3870159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SiF</a:t>
            </a:r>
            <a:r>
              <a:rPr lang="en-US" baseline="-25000" dirty="0" err="1"/>
              <a:t>x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0936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305433" y="2651765"/>
            <a:ext cx="1650149" cy="19036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22764"/>
            <a:ext cx="8229600" cy="62301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0B762-EC5E-9511-4132-DCFA7F8564E0}"/>
              </a:ext>
            </a:extLst>
          </p:cNvPr>
          <p:cNvSpPr txBox="1"/>
          <p:nvPr/>
        </p:nvSpPr>
        <p:spPr>
          <a:xfrm>
            <a:off x="348343" y="1687286"/>
            <a:ext cx="522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learned: ion bombardment and reactive chemistries work in synergy to accelerate chemical reactions on the surface and accelerate processes like etching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F44BA5-7D67-4D0C-216B-3253C26D0C14}"/>
              </a:ext>
            </a:extLst>
          </p:cNvPr>
          <p:cNvSpPr/>
          <p:nvPr/>
        </p:nvSpPr>
        <p:spPr>
          <a:xfrm>
            <a:off x="457200" y="3145680"/>
            <a:ext cx="4999038" cy="511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C1225-3844-7C5D-8375-B82267DE58AE}"/>
              </a:ext>
            </a:extLst>
          </p:cNvPr>
          <p:cNvSpPr/>
          <p:nvPr/>
        </p:nvSpPr>
        <p:spPr>
          <a:xfrm>
            <a:off x="457200" y="3429000"/>
            <a:ext cx="4999038" cy="2819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E53A4A-659C-1D02-83D4-5C498510161D}"/>
              </a:ext>
            </a:extLst>
          </p:cNvPr>
          <p:cNvSpPr/>
          <p:nvPr/>
        </p:nvSpPr>
        <p:spPr>
          <a:xfrm>
            <a:off x="2906488" y="2887615"/>
            <a:ext cx="1317171" cy="22830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516B387-DEF4-0659-9860-0BAE2CFF67FF}"/>
              </a:ext>
            </a:extLst>
          </p:cNvPr>
          <p:cNvSpPr/>
          <p:nvPr/>
        </p:nvSpPr>
        <p:spPr>
          <a:xfrm rot="5400000">
            <a:off x="3309112" y="4675937"/>
            <a:ext cx="511920" cy="13171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CCF7F5-9D7C-D0DC-887B-1FB0020D76FD}"/>
              </a:ext>
            </a:extLst>
          </p:cNvPr>
          <p:cNvCxnSpPr>
            <a:cxnSpLocks/>
          </p:cNvCxnSpPr>
          <p:nvPr/>
        </p:nvCxnSpPr>
        <p:spPr>
          <a:xfrm>
            <a:off x="3104505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E5B80C-471D-F9FE-BAF1-EE5C7A75A808}"/>
              </a:ext>
            </a:extLst>
          </p:cNvPr>
          <p:cNvGrpSpPr/>
          <p:nvPr/>
        </p:nvGrpSpPr>
        <p:grpSpPr>
          <a:xfrm>
            <a:off x="3574670" y="2732200"/>
            <a:ext cx="812305" cy="1190222"/>
            <a:chOff x="2965068" y="2732200"/>
            <a:chExt cx="812305" cy="119022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6825BB-C1B2-CEBF-345E-8E731D55295F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75869E-E0BB-E49A-1241-0E428FFCABEF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0BAAB2-B6AA-42BB-C39C-0DA186FA1812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A9F465E-55E2-69D8-2D91-C2BFFA0E2190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619FD33-54E7-2BBA-859D-401C7BD9B006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7672C5-2F75-F4CF-BDC6-7E8F96CB1DC6}"/>
              </a:ext>
            </a:extLst>
          </p:cNvPr>
          <p:cNvGrpSpPr/>
          <p:nvPr/>
        </p:nvGrpSpPr>
        <p:grpSpPr>
          <a:xfrm flipH="1">
            <a:off x="2758239" y="2743086"/>
            <a:ext cx="812305" cy="1190222"/>
            <a:chOff x="2965068" y="2732200"/>
            <a:chExt cx="812305" cy="11902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A578782-59C4-DA5F-8DFB-184B995C4EDC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F5A071F-60E4-A0DB-D1DD-A1BAC482C388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70FE6BF-836D-EC28-99E0-62604AA1DAB8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6DA5CCF-2719-47A4-26AB-976F53E70C63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C6E7407-EEC7-7255-2CCA-2AC0C8375AFD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11ACB2-8B4F-FBA3-3562-B27B33C226BE}"/>
              </a:ext>
            </a:extLst>
          </p:cNvPr>
          <p:cNvSpPr txBox="1"/>
          <p:nvPr/>
        </p:nvSpPr>
        <p:spPr>
          <a:xfrm>
            <a:off x="3401239" y="2494934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DABB6D5-A72A-31A3-3EF6-45425E818B1C}"/>
              </a:ext>
            </a:extLst>
          </p:cNvPr>
          <p:cNvCxnSpPr>
            <a:cxnSpLocks/>
          </p:cNvCxnSpPr>
          <p:nvPr/>
        </p:nvCxnSpPr>
        <p:spPr>
          <a:xfrm>
            <a:off x="3350222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087AC-3821-E200-9735-AF81C218433E}"/>
              </a:ext>
            </a:extLst>
          </p:cNvPr>
          <p:cNvCxnSpPr>
            <a:cxnSpLocks/>
          </p:cNvCxnSpPr>
          <p:nvPr/>
        </p:nvCxnSpPr>
        <p:spPr>
          <a:xfrm>
            <a:off x="3578552" y="423622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2C711D-C0EF-E3C4-C88B-D13C412A3219}"/>
              </a:ext>
            </a:extLst>
          </p:cNvPr>
          <p:cNvCxnSpPr>
            <a:cxnSpLocks/>
          </p:cNvCxnSpPr>
          <p:nvPr/>
        </p:nvCxnSpPr>
        <p:spPr>
          <a:xfrm>
            <a:off x="3836903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91F0D1D-126B-9C9E-A08E-F4F760D6116D}"/>
              </a:ext>
            </a:extLst>
          </p:cNvPr>
          <p:cNvCxnSpPr>
            <a:cxnSpLocks/>
          </p:cNvCxnSpPr>
          <p:nvPr/>
        </p:nvCxnSpPr>
        <p:spPr>
          <a:xfrm>
            <a:off x="4059602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1A9693-E177-4450-3BC0-7F05BCFA7DC5}"/>
              </a:ext>
            </a:extLst>
          </p:cNvPr>
          <p:cNvSpPr txBox="1"/>
          <p:nvPr/>
        </p:nvSpPr>
        <p:spPr>
          <a:xfrm>
            <a:off x="3302523" y="3955967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668C5B-4C99-209E-163F-0E0E4D534529}"/>
              </a:ext>
            </a:extLst>
          </p:cNvPr>
          <p:cNvSpPr txBox="1"/>
          <p:nvPr/>
        </p:nvSpPr>
        <p:spPr>
          <a:xfrm>
            <a:off x="2277405" y="5576983"/>
            <a:ext cx="299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surfaces:</a:t>
            </a:r>
          </a:p>
          <a:p>
            <a:r>
              <a:rPr lang="en-US" dirty="0"/>
              <a:t>Reactant + ions = fast removal</a:t>
            </a: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4DEA3340-8F38-641C-A379-17B4D6057665}"/>
              </a:ext>
            </a:extLst>
          </p:cNvPr>
          <p:cNvSpPr/>
          <p:nvPr/>
        </p:nvSpPr>
        <p:spPr>
          <a:xfrm>
            <a:off x="2352828" y="3454549"/>
            <a:ext cx="369105" cy="16910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4F10FA-4C2A-8EEE-CA6C-759D911F43D6}"/>
              </a:ext>
            </a:extLst>
          </p:cNvPr>
          <p:cNvSpPr txBox="1"/>
          <p:nvPr/>
        </p:nvSpPr>
        <p:spPr>
          <a:xfrm>
            <a:off x="837468" y="3752670"/>
            <a:ext cx="1713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surfaces</a:t>
            </a:r>
          </a:p>
          <a:p>
            <a:r>
              <a:rPr lang="en-US" dirty="0"/>
              <a:t>Reactant only</a:t>
            </a:r>
          </a:p>
          <a:p>
            <a:r>
              <a:rPr lang="en-US" dirty="0"/>
              <a:t>Slow removal or</a:t>
            </a:r>
          </a:p>
          <a:p>
            <a:r>
              <a:rPr lang="en-US" dirty="0"/>
              <a:t>passivation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89FED7-1A76-6518-AC98-7C82FCB709C6}"/>
              </a:ext>
            </a:extLst>
          </p:cNvPr>
          <p:cNvSpPr txBox="1"/>
          <p:nvPr/>
        </p:nvSpPr>
        <p:spPr>
          <a:xfrm>
            <a:off x="446083" y="3123755"/>
            <a:ext cx="2539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Chemically impervious mask</a:t>
            </a:r>
          </a:p>
        </p:txBody>
      </p:sp>
    </p:spTree>
    <p:extLst>
      <p:ext uri="{BB962C8B-B14F-4D97-AF65-F5344CB8AC3E}">
        <p14:creationId xmlns:p14="http://schemas.microsoft.com/office/powerpoint/2010/main" val="362494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99" y="1791150"/>
            <a:ext cx="4605711" cy="340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9A7E83-8074-24C9-BBB8-4C211D2E0E8E}"/>
              </a:ext>
            </a:extLst>
          </p:cNvPr>
          <p:cNvSpPr txBox="1"/>
          <p:nvPr/>
        </p:nvSpPr>
        <p:spPr>
          <a:xfrm>
            <a:off x="348343" y="1687286"/>
            <a:ext cx="522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learned: ion bombardment and reactive chemistries work in synergy to accelerate chemical reactions on the surface and accelerate processes like etching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416BF0-8065-FEA0-F9BC-6B68150F3717}"/>
              </a:ext>
            </a:extLst>
          </p:cNvPr>
          <p:cNvSpPr/>
          <p:nvPr/>
        </p:nvSpPr>
        <p:spPr>
          <a:xfrm>
            <a:off x="457200" y="3145680"/>
            <a:ext cx="4999038" cy="511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89999-685A-4D2E-DCD8-3483B6E4E69F}"/>
              </a:ext>
            </a:extLst>
          </p:cNvPr>
          <p:cNvSpPr/>
          <p:nvPr/>
        </p:nvSpPr>
        <p:spPr>
          <a:xfrm>
            <a:off x="457200" y="3429000"/>
            <a:ext cx="4999038" cy="2819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8F05D5-D517-E4C6-49D7-3A08128CB138}"/>
              </a:ext>
            </a:extLst>
          </p:cNvPr>
          <p:cNvSpPr/>
          <p:nvPr/>
        </p:nvSpPr>
        <p:spPr>
          <a:xfrm>
            <a:off x="2906488" y="2887615"/>
            <a:ext cx="1317171" cy="22830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F826793-4FF9-FE6F-06B2-405D6273EA7B}"/>
              </a:ext>
            </a:extLst>
          </p:cNvPr>
          <p:cNvSpPr/>
          <p:nvPr/>
        </p:nvSpPr>
        <p:spPr>
          <a:xfrm rot="5400000">
            <a:off x="3309112" y="4675937"/>
            <a:ext cx="511920" cy="13171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EFAE43-106D-4777-57BF-D45CE80F543A}"/>
              </a:ext>
            </a:extLst>
          </p:cNvPr>
          <p:cNvCxnSpPr>
            <a:cxnSpLocks/>
          </p:cNvCxnSpPr>
          <p:nvPr/>
        </p:nvCxnSpPr>
        <p:spPr>
          <a:xfrm>
            <a:off x="3104505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5661F0-A036-3147-79BB-E6D51F05D465}"/>
              </a:ext>
            </a:extLst>
          </p:cNvPr>
          <p:cNvGrpSpPr/>
          <p:nvPr/>
        </p:nvGrpSpPr>
        <p:grpSpPr>
          <a:xfrm>
            <a:off x="3574670" y="2732200"/>
            <a:ext cx="812305" cy="1190222"/>
            <a:chOff x="2965068" y="2732200"/>
            <a:chExt cx="812305" cy="119022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49C353F-D2E8-C460-AFF9-9BE7746E6FE7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25BA19F-469A-E07F-E0E3-3D0F868B423D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04D39E7-DA90-93EE-C089-F6CED28DF258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1125D1-D550-3E30-1EBB-BAB9EE1FBED9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63582B6-BED7-71B9-07FF-7B5EB2F149E5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610153-81C9-65DC-C4D9-545CC52B0D17}"/>
              </a:ext>
            </a:extLst>
          </p:cNvPr>
          <p:cNvGrpSpPr/>
          <p:nvPr/>
        </p:nvGrpSpPr>
        <p:grpSpPr>
          <a:xfrm flipH="1">
            <a:off x="2758239" y="2743086"/>
            <a:ext cx="812305" cy="1190222"/>
            <a:chOff x="2965068" y="2732200"/>
            <a:chExt cx="812305" cy="119022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2C01AE3-52FD-675F-0CB9-97F5A75255DF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00DE4B-1F3B-8271-F296-833D2C377E18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A020966-F7AE-AA4C-0222-333C88E2F9B3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E9CB71-AC1A-4CEC-79DD-9EAAEE8AFD90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8E77AAA-616A-45E1-4BED-9F6A421974FC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8165BF3-76AA-4274-31FA-0B0F62BD751C}"/>
              </a:ext>
            </a:extLst>
          </p:cNvPr>
          <p:cNvSpPr txBox="1"/>
          <p:nvPr/>
        </p:nvSpPr>
        <p:spPr>
          <a:xfrm>
            <a:off x="3401239" y="2494934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ADAC9C-075F-B18B-4F47-9DF4567B2C25}"/>
              </a:ext>
            </a:extLst>
          </p:cNvPr>
          <p:cNvCxnSpPr>
            <a:cxnSpLocks/>
          </p:cNvCxnSpPr>
          <p:nvPr/>
        </p:nvCxnSpPr>
        <p:spPr>
          <a:xfrm>
            <a:off x="3350222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395FF0-D0A0-903C-F897-5192DF77599D}"/>
              </a:ext>
            </a:extLst>
          </p:cNvPr>
          <p:cNvCxnSpPr>
            <a:cxnSpLocks/>
          </p:cNvCxnSpPr>
          <p:nvPr/>
        </p:nvCxnSpPr>
        <p:spPr>
          <a:xfrm>
            <a:off x="3578552" y="423622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19E827-D80D-1388-3739-BBF721D33B3C}"/>
              </a:ext>
            </a:extLst>
          </p:cNvPr>
          <p:cNvCxnSpPr>
            <a:cxnSpLocks/>
          </p:cNvCxnSpPr>
          <p:nvPr/>
        </p:nvCxnSpPr>
        <p:spPr>
          <a:xfrm>
            <a:off x="3836903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7C4761-D4B0-FA85-52A0-90BFCF1271E3}"/>
              </a:ext>
            </a:extLst>
          </p:cNvPr>
          <p:cNvCxnSpPr>
            <a:cxnSpLocks/>
          </p:cNvCxnSpPr>
          <p:nvPr/>
        </p:nvCxnSpPr>
        <p:spPr>
          <a:xfrm>
            <a:off x="4059602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58624BC-63BC-B0C3-F5FE-EE59BBE3451F}"/>
              </a:ext>
            </a:extLst>
          </p:cNvPr>
          <p:cNvSpPr txBox="1"/>
          <p:nvPr/>
        </p:nvSpPr>
        <p:spPr>
          <a:xfrm>
            <a:off x="3302523" y="3955967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D48762-4E99-1041-1FAD-1E78595D287E}"/>
              </a:ext>
            </a:extLst>
          </p:cNvPr>
          <p:cNvSpPr txBox="1"/>
          <p:nvPr/>
        </p:nvSpPr>
        <p:spPr>
          <a:xfrm>
            <a:off x="2277405" y="5576983"/>
            <a:ext cx="299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surfaces:</a:t>
            </a:r>
          </a:p>
          <a:p>
            <a:r>
              <a:rPr lang="en-US" dirty="0"/>
              <a:t>Reactant + ions = fast removal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932C11F0-B996-112E-8B81-34725BC9EF91}"/>
              </a:ext>
            </a:extLst>
          </p:cNvPr>
          <p:cNvSpPr/>
          <p:nvPr/>
        </p:nvSpPr>
        <p:spPr>
          <a:xfrm>
            <a:off x="2352828" y="3454549"/>
            <a:ext cx="369105" cy="16910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3CE854-D952-E940-234E-54F99F739EE6}"/>
              </a:ext>
            </a:extLst>
          </p:cNvPr>
          <p:cNvSpPr txBox="1"/>
          <p:nvPr/>
        </p:nvSpPr>
        <p:spPr>
          <a:xfrm>
            <a:off x="837468" y="3752670"/>
            <a:ext cx="1713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surfaces</a:t>
            </a:r>
          </a:p>
          <a:p>
            <a:r>
              <a:rPr lang="en-US" dirty="0"/>
              <a:t>Reactant only</a:t>
            </a:r>
          </a:p>
          <a:p>
            <a:r>
              <a:rPr lang="en-US" dirty="0"/>
              <a:t>Slow removal or</a:t>
            </a:r>
          </a:p>
          <a:p>
            <a:r>
              <a:rPr lang="en-US" dirty="0"/>
              <a:t>passivation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91D103-157A-DE9D-5955-C43D2043C3D1}"/>
              </a:ext>
            </a:extLst>
          </p:cNvPr>
          <p:cNvSpPr txBox="1"/>
          <p:nvPr/>
        </p:nvSpPr>
        <p:spPr>
          <a:xfrm>
            <a:off x="446083" y="3123755"/>
            <a:ext cx="2539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Chemically impervious mask</a:t>
            </a:r>
          </a:p>
        </p:txBody>
      </p:sp>
    </p:spTree>
    <p:extLst>
      <p:ext uri="{BB962C8B-B14F-4D97-AF65-F5344CB8AC3E}">
        <p14:creationId xmlns:p14="http://schemas.microsoft.com/office/powerpoint/2010/main" val="318677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A7E83-8074-24C9-BBB8-4C211D2E0E8E}"/>
              </a:ext>
            </a:extLst>
          </p:cNvPr>
          <p:cNvSpPr txBox="1"/>
          <p:nvPr/>
        </p:nvSpPr>
        <p:spPr>
          <a:xfrm>
            <a:off x="348343" y="1687286"/>
            <a:ext cx="522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learned: ion bombardment and reactive chemistries work in synergy to accelerate chemical reactions on the surface and accelerate processes like etching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416BF0-8065-FEA0-F9BC-6B68150F3717}"/>
              </a:ext>
            </a:extLst>
          </p:cNvPr>
          <p:cNvSpPr/>
          <p:nvPr/>
        </p:nvSpPr>
        <p:spPr>
          <a:xfrm>
            <a:off x="457200" y="3145680"/>
            <a:ext cx="4999038" cy="511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89999-685A-4D2E-DCD8-3483B6E4E69F}"/>
              </a:ext>
            </a:extLst>
          </p:cNvPr>
          <p:cNvSpPr/>
          <p:nvPr/>
        </p:nvSpPr>
        <p:spPr>
          <a:xfrm>
            <a:off x="457200" y="3429000"/>
            <a:ext cx="4999038" cy="2819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8F05D5-D517-E4C6-49D7-3A08128CB138}"/>
              </a:ext>
            </a:extLst>
          </p:cNvPr>
          <p:cNvSpPr/>
          <p:nvPr/>
        </p:nvSpPr>
        <p:spPr>
          <a:xfrm>
            <a:off x="2906488" y="2887615"/>
            <a:ext cx="1317171" cy="22830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F826793-4FF9-FE6F-06B2-405D6273EA7B}"/>
              </a:ext>
            </a:extLst>
          </p:cNvPr>
          <p:cNvSpPr/>
          <p:nvPr/>
        </p:nvSpPr>
        <p:spPr>
          <a:xfrm rot="5400000">
            <a:off x="3309112" y="4675937"/>
            <a:ext cx="511920" cy="13171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EFAE43-106D-4777-57BF-D45CE80F543A}"/>
              </a:ext>
            </a:extLst>
          </p:cNvPr>
          <p:cNvCxnSpPr>
            <a:cxnSpLocks/>
          </p:cNvCxnSpPr>
          <p:nvPr/>
        </p:nvCxnSpPr>
        <p:spPr>
          <a:xfrm>
            <a:off x="3104505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5661F0-A036-3147-79BB-E6D51F05D465}"/>
              </a:ext>
            </a:extLst>
          </p:cNvPr>
          <p:cNvGrpSpPr/>
          <p:nvPr/>
        </p:nvGrpSpPr>
        <p:grpSpPr>
          <a:xfrm>
            <a:off x="3574670" y="2732200"/>
            <a:ext cx="812305" cy="1190222"/>
            <a:chOff x="2965068" y="2732200"/>
            <a:chExt cx="812305" cy="119022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49C353F-D2E8-C460-AFF9-9BE7746E6FE7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25BA19F-469A-E07F-E0E3-3D0F868B423D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04D39E7-DA90-93EE-C089-F6CED28DF258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1125D1-D550-3E30-1EBB-BAB9EE1FBED9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63582B6-BED7-71B9-07FF-7B5EB2F149E5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610153-81C9-65DC-C4D9-545CC52B0D17}"/>
              </a:ext>
            </a:extLst>
          </p:cNvPr>
          <p:cNvGrpSpPr/>
          <p:nvPr/>
        </p:nvGrpSpPr>
        <p:grpSpPr>
          <a:xfrm flipH="1">
            <a:off x="2758239" y="2743086"/>
            <a:ext cx="812305" cy="1190222"/>
            <a:chOff x="2965068" y="2732200"/>
            <a:chExt cx="812305" cy="119022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2C01AE3-52FD-675F-0CB9-97F5A75255DF}"/>
                </a:ext>
              </a:extLst>
            </p:cNvPr>
            <p:cNvCxnSpPr/>
            <p:nvPr/>
          </p:nvCxnSpPr>
          <p:spPr>
            <a:xfrm>
              <a:off x="2965068" y="2742015"/>
              <a:ext cx="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00DE4B-1F3B-8271-F296-833D2C377E18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75" y="2742015"/>
              <a:ext cx="10481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A020966-F7AE-AA4C-0222-333C88E2F9B3}"/>
                </a:ext>
              </a:extLst>
            </p:cNvPr>
            <p:cNvCxnSpPr>
              <a:cxnSpLocks/>
            </p:cNvCxnSpPr>
            <p:nvPr/>
          </p:nvCxnSpPr>
          <p:spPr>
            <a:xfrm>
              <a:off x="3032990" y="2742015"/>
              <a:ext cx="304800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E9CB71-AC1A-4CEC-79DD-9EAAEE8AFD90}"/>
                </a:ext>
              </a:extLst>
            </p:cNvPr>
            <p:cNvCxnSpPr>
              <a:cxnSpLocks/>
            </p:cNvCxnSpPr>
            <p:nvPr/>
          </p:nvCxnSpPr>
          <p:spPr>
            <a:xfrm>
              <a:off x="3062975" y="2732200"/>
              <a:ext cx="529246" cy="11804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8E77AAA-616A-45E1-4BED-9F6A421974FC}"/>
                </a:ext>
              </a:extLst>
            </p:cNvPr>
            <p:cNvCxnSpPr>
              <a:cxnSpLocks/>
            </p:cNvCxnSpPr>
            <p:nvPr/>
          </p:nvCxnSpPr>
          <p:spPr>
            <a:xfrm>
              <a:off x="3084841" y="2755673"/>
              <a:ext cx="692532" cy="8756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8165BF3-76AA-4274-31FA-0B0F62BD751C}"/>
              </a:ext>
            </a:extLst>
          </p:cNvPr>
          <p:cNvSpPr txBox="1"/>
          <p:nvPr/>
        </p:nvSpPr>
        <p:spPr>
          <a:xfrm>
            <a:off x="3401239" y="2494934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ADAC9C-075F-B18B-4F47-9DF4567B2C25}"/>
              </a:ext>
            </a:extLst>
          </p:cNvPr>
          <p:cNvCxnSpPr>
            <a:cxnSpLocks/>
          </p:cNvCxnSpPr>
          <p:nvPr/>
        </p:nvCxnSpPr>
        <p:spPr>
          <a:xfrm>
            <a:off x="3350222" y="423454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395FF0-D0A0-903C-F897-5192DF77599D}"/>
              </a:ext>
            </a:extLst>
          </p:cNvPr>
          <p:cNvCxnSpPr>
            <a:cxnSpLocks/>
          </p:cNvCxnSpPr>
          <p:nvPr/>
        </p:nvCxnSpPr>
        <p:spPr>
          <a:xfrm>
            <a:off x="3578552" y="4236223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19E827-D80D-1388-3739-BBF721D33B3C}"/>
              </a:ext>
            </a:extLst>
          </p:cNvPr>
          <p:cNvCxnSpPr>
            <a:cxnSpLocks/>
          </p:cNvCxnSpPr>
          <p:nvPr/>
        </p:nvCxnSpPr>
        <p:spPr>
          <a:xfrm>
            <a:off x="3836903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7C4761-D4B0-FA85-52A0-90BFCF1271E3}"/>
              </a:ext>
            </a:extLst>
          </p:cNvPr>
          <p:cNvCxnSpPr>
            <a:cxnSpLocks/>
          </p:cNvCxnSpPr>
          <p:nvPr/>
        </p:nvCxnSpPr>
        <p:spPr>
          <a:xfrm>
            <a:off x="4059602" y="4259674"/>
            <a:ext cx="0" cy="91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58624BC-63BC-B0C3-F5FE-EE59BBE3451F}"/>
              </a:ext>
            </a:extLst>
          </p:cNvPr>
          <p:cNvSpPr txBox="1"/>
          <p:nvPr/>
        </p:nvSpPr>
        <p:spPr>
          <a:xfrm>
            <a:off x="3302523" y="3955967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D48762-4E99-1041-1FAD-1E78595D287E}"/>
              </a:ext>
            </a:extLst>
          </p:cNvPr>
          <p:cNvSpPr txBox="1"/>
          <p:nvPr/>
        </p:nvSpPr>
        <p:spPr>
          <a:xfrm>
            <a:off x="2277405" y="5576983"/>
            <a:ext cx="299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surfaces:</a:t>
            </a:r>
          </a:p>
          <a:p>
            <a:r>
              <a:rPr lang="en-US" dirty="0"/>
              <a:t>Reactant + ions = fast removal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932C11F0-B996-112E-8B81-34725BC9EF91}"/>
              </a:ext>
            </a:extLst>
          </p:cNvPr>
          <p:cNvSpPr/>
          <p:nvPr/>
        </p:nvSpPr>
        <p:spPr>
          <a:xfrm>
            <a:off x="2352828" y="3454549"/>
            <a:ext cx="369105" cy="16910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3CE854-D952-E940-234E-54F99F739EE6}"/>
              </a:ext>
            </a:extLst>
          </p:cNvPr>
          <p:cNvSpPr txBox="1"/>
          <p:nvPr/>
        </p:nvSpPr>
        <p:spPr>
          <a:xfrm>
            <a:off x="837468" y="3752670"/>
            <a:ext cx="1713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surfaces</a:t>
            </a:r>
          </a:p>
          <a:p>
            <a:r>
              <a:rPr lang="en-US" dirty="0"/>
              <a:t>Reactant only</a:t>
            </a:r>
          </a:p>
          <a:p>
            <a:r>
              <a:rPr lang="en-US" dirty="0"/>
              <a:t>Slow removal or</a:t>
            </a:r>
          </a:p>
          <a:p>
            <a:r>
              <a:rPr lang="en-US" dirty="0"/>
              <a:t>passivation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91D103-157A-DE9D-5955-C43D2043C3D1}"/>
              </a:ext>
            </a:extLst>
          </p:cNvPr>
          <p:cNvSpPr txBox="1"/>
          <p:nvPr/>
        </p:nvSpPr>
        <p:spPr>
          <a:xfrm>
            <a:off x="446083" y="3123755"/>
            <a:ext cx="2539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Chemically impervious mask</a:t>
            </a:r>
          </a:p>
        </p:txBody>
      </p:sp>
      <p:pic>
        <p:nvPicPr>
          <p:cNvPr id="43" name="Picture 2" descr="https://m.eet.com/media/1123552/pcamatdrie420.jpg">
            <a:extLst>
              <a:ext uri="{FF2B5EF4-FFF2-40B4-BE49-F238E27FC236}">
                <a16:creationId xmlns:a16="http://schemas.microsoft.com/office/drawing/2014/main" id="{FFCD93D4-7B30-EAD1-7FB5-3ACC6B6F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52" y="2327188"/>
            <a:ext cx="5508055" cy="39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2874"/>
            <a:ext cx="8229600" cy="1068387"/>
          </a:xfrm>
        </p:spPr>
        <p:txBody>
          <a:bodyPr/>
          <a:lstStyle/>
          <a:p>
            <a:r>
              <a:rPr lang="en-US" dirty="0"/>
              <a:t>Fortunately this technology exists…</a:t>
            </a:r>
          </a:p>
        </p:txBody>
      </p:sp>
      <p:pic>
        <p:nvPicPr>
          <p:cNvPr id="4" name="Picture 2" descr="http://mms.businesswire.com/bwapps/mediaserver/ViewMedia?mgid=162712&amp;vid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169" y="1819566"/>
            <a:ext cx="2848762" cy="4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16932" y="6198272"/>
            <a:ext cx="362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Applied Materials Advantage Etch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7392" y="5029200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8124" y="17825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</a:t>
            </a:r>
            <a:r>
              <a:rPr lang="en-US" baseline="-25000" dirty="0"/>
              <a:t>4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334341" y="2151856"/>
            <a:ext cx="0" cy="38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14" y="2753946"/>
            <a:ext cx="3744852" cy="164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1761" y="2535382"/>
            <a:ext cx="3965171" cy="2061556"/>
          </a:xfrm>
          <a:prstGeom prst="roundRect">
            <a:avLst/>
          </a:prstGeom>
          <a:solidFill>
            <a:srgbClr val="FF00FF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4767397" y="4596938"/>
            <a:ext cx="141317" cy="4322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27520" y="4551459"/>
            <a:ext cx="155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 acceleration</a:t>
            </a:r>
          </a:p>
          <a:p>
            <a:r>
              <a:rPr lang="en-US" sz="1400" dirty="0"/>
              <a:t>Through RF sheath</a:t>
            </a: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77765" y="2144822"/>
            <a:ext cx="3881693" cy="3301103"/>
            <a:chOff x="1107" y="904"/>
            <a:chExt cx="3851" cy="3275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107" y="904"/>
              <a:ext cx="3851" cy="327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971"/>
              <a:ext cx="3744" cy="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06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2874"/>
            <a:ext cx="8229600" cy="1068387"/>
          </a:xfrm>
        </p:spPr>
        <p:txBody>
          <a:bodyPr/>
          <a:lstStyle/>
          <a:p>
            <a:r>
              <a:rPr lang="en-US" dirty="0"/>
              <a:t>Fortunately this technology exists…</a:t>
            </a:r>
          </a:p>
        </p:txBody>
      </p:sp>
      <p:pic>
        <p:nvPicPr>
          <p:cNvPr id="4" name="Picture 2" descr="http://mms.businesswire.com/bwapps/mediaserver/ViewMedia?mgid=162712&amp;vid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169" y="1819566"/>
            <a:ext cx="2848762" cy="4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16932" y="6198272"/>
            <a:ext cx="362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Applied Materials Advantage Etch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7392" y="5029200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8124" y="17825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</a:t>
            </a:r>
            <a:r>
              <a:rPr lang="en-US" baseline="-25000" dirty="0"/>
              <a:t>4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334341" y="2151856"/>
            <a:ext cx="0" cy="38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14" y="2753946"/>
            <a:ext cx="3744852" cy="164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1761" y="2535382"/>
            <a:ext cx="3965171" cy="2061556"/>
          </a:xfrm>
          <a:prstGeom prst="roundRect">
            <a:avLst/>
          </a:prstGeom>
          <a:solidFill>
            <a:srgbClr val="FF00FF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4767397" y="4596938"/>
            <a:ext cx="141317" cy="4322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27520" y="4551459"/>
            <a:ext cx="155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 acceleration</a:t>
            </a:r>
          </a:p>
          <a:p>
            <a:r>
              <a:rPr lang="en-US" sz="1400" dirty="0"/>
              <a:t>Through RF sheath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E0E2DF"/>
              </a:clrFrom>
              <a:clrTo>
                <a:srgbClr val="E0E2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04" y="1445659"/>
            <a:ext cx="5455671" cy="42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3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.eet.com/media/1123552/pcamatdrie420.jpg">
            <a:extLst>
              <a:ext uri="{FF2B5EF4-FFF2-40B4-BE49-F238E27FC236}">
                <a16:creationId xmlns:a16="http://schemas.microsoft.com/office/drawing/2014/main" id="{5BD7D793-3E54-0525-F779-9C3612CA7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71" y="3210070"/>
            <a:ext cx="40005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A16B4-0437-E0B1-C5F9-0FB614D01C59}"/>
              </a:ext>
            </a:extLst>
          </p:cNvPr>
          <p:cNvSpPr txBox="1"/>
          <p:nvPr/>
        </p:nvSpPr>
        <p:spPr>
          <a:xfrm>
            <a:off x="7393442" y="6273225"/>
            <a:ext cx="4798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Peter Clarke, “Applied Materials readies DRIE machines </a:t>
            </a:r>
            <a:br>
              <a:rPr lang="en-US" sz="1600" dirty="0"/>
            </a:br>
            <a:r>
              <a:rPr lang="en-US" sz="1600" dirty="0"/>
              <a:t>for MEMS, </a:t>
            </a:r>
            <a:r>
              <a:rPr lang="en-US" sz="1600" i="1" dirty="0" err="1"/>
              <a:t>EETimes</a:t>
            </a:r>
            <a:r>
              <a:rPr lang="en-US" sz="1600" i="1" dirty="0"/>
              <a:t> Magazine</a:t>
            </a:r>
            <a:r>
              <a:rPr lang="en-US" sz="1600" dirty="0"/>
              <a:t>, 22 March 2012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3CB09E-7162-06B2-953A-C8C20A1D7F9A}"/>
              </a:ext>
            </a:extLst>
          </p:cNvPr>
          <p:cNvGrpSpPr/>
          <p:nvPr/>
        </p:nvGrpSpPr>
        <p:grpSpPr>
          <a:xfrm>
            <a:off x="506245" y="3129557"/>
            <a:ext cx="3893285" cy="2916925"/>
            <a:chOff x="399029" y="2130282"/>
            <a:chExt cx="5242474" cy="39277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ADF5F4-320D-E816-8471-FBC30C342538}"/>
                </a:ext>
              </a:extLst>
            </p:cNvPr>
            <p:cNvGrpSpPr/>
            <p:nvPr/>
          </p:nvGrpSpPr>
          <p:grpSpPr>
            <a:xfrm>
              <a:off x="399029" y="2130282"/>
              <a:ext cx="5242474" cy="3927764"/>
              <a:chOff x="5023658" y="1916083"/>
              <a:chExt cx="6102350" cy="4572000"/>
            </a:xfrm>
          </p:grpSpPr>
          <p:pic>
            <p:nvPicPr>
              <p:cNvPr id="10" name="Picture 8" descr="Mtl_DPSII100nmspacectr">
                <a:extLst>
                  <a:ext uri="{FF2B5EF4-FFF2-40B4-BE49-F238E27FC236}">
                    <a16:creationId xmlns:a16="http://schemas.microsoft.com/office/drawing/2014/main" id="{ABD49998-D655-C6F8-14A3-F592C409BC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658" y="1916083"/>
                <a:ext cx="60960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7" descr="Image:Ebola virus.jpg">
                <a:hlinkClick r:id="rId4"/>
                <a:extLst>
                  <a:ext uri="{FF2B5EF4-FFF2-40B4-BE49-F238E27FC236}">
                    <a16:creationId xmlns:a16="http://schemas.microsoft.com/office/drawing/2014/main" id="{3150B68C-C46C-F1E6-79F3-FB511B19E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4108" y="1919258"/>
                <a:ext cx="3771900" cy="3771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EC073AE5-2C30-86E1-426C-D3FDCAE43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9" b="28305"/>
              <a:stretch>
                <a:fillRect/>
              </a:stretch>
            </p:blipFill>
            <p:spPr bwMode="auto">
              <a:xfrm>
                <a:off x="5879321" y="2281411"/>
                <a:ext cx="619125" cy="6985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2" descr="https://cdn.vox-cdn.com/thumbor/iNJbRqAN0O304NVH286RvqNzsuQ=/0x0:2040x1360/1200x800/filters:focal(857x517:1183x843)/cdn.vox-cdn.com/uploads/chorus_image/image/66719005/acastro_200311_3936_coronavirus_0002.0.0.jpg">
              <a:extLst>
                <a:ext uri="{FF2B5EF4-FFF2-40B4-BE49-F238E27FC236}">
                  <a16:creationId xmlns:a16="http://schemas.microsoft.com/office/drawing/2014/main" id="{D664DB09-5FF2-FFBE-CD2E-5D4BFEF565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70216"/>
                </a:clrFrom>
                <a:clrTo>
                  <a:srgbClr val="0702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2" t="15692" r="24437" b="15631"/>
            <a:stretch/>
          </p:blipFill>
          <p:spPr bwMode="auto">
            <a:xfrm>
              <a:off x="1748218" y="2444132"/>
              <a:ext cx="570667" cy="54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B5B1F7-0E79-A379-DD9A-B5D9B4ED4B09}"/>
              </a:ext>
            </a:extLst>
          </p:cNvPr>
          <p:cNvSpPr txBox="1"/>
          <p:nvPr/>
        </p:nvSpPr>
        <p:spPr>
          <a:xfrm>
            <a:off x="779154" y="2392326"/>
            <a:ext cx="33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do we make things so small?</a:t>
            </a:r>
          </a:p>
          <a:p>
            <a:pPr algn="ctr"/>
            <a:r>
              <a:rPr lang="en-US" dirty="0"/>
              <a:t>Current SOA is 5nm!!!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7FCC1-EDFB-334D-570A-9BF860C0C4AC}"/>
              </a:ext>
            </a:extLst>
          </p:cNvPr>
          <p:cNvSpPr txBox="1"/>
          <p:nvPr/>
        </p:nvSpPr>
        <p:spPr>
          <a:xfrm>
            <a:off x="8069432" y="2253826"/>
            <a:ext cx="359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control the direction of a chemically driven process?</a:t>
            </a:r>
          </a:p>
        </p:txBody>
      </p:sp>
    </p:spTree>
    <p:extLst>
      <p:ext uri="{BB962C8B-B14F-4D97-AF65-F5344CB8AC3E}">
        <p14:creationId xmlns:p14="http://schemas.microsoft.com/office/powerpoint/2010/main" val="227559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2874"/>
            <a:ext cx="8229600" cy="1068387"/>
          </a:xfrm>
        </p:spPr>
        <p:txBody>
          <a:bodyPr/>
          <a:lstStyle/>
          <a:p>
            <a:r>
              <a:rPr lang="en-US" dirty="0"/>
              <a:t>Fortunately this technology exists…</a:t>
            </a:r>
          </a:p>
        </p:txBody>
      </p:sp>
      <p:pic>
        <p:nvPicPr>
          <p:cNvPr id="4" name="Picture 2" descr="http://mms.businesswire.com/bwapps/mediaserver/ViewMedia?mgid=162712&amp;vid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67" y="1736073"/>
            <a:ext cx="2848762" cy="4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9030" y="6114779"/>
            <a:ext cx="362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Applied Materials Advantage Etch System</a:t>
            </a:r>
          </a:p>
        </p:txBody>
      </p: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6119812" y="1652580"/>
            <a:ext cx="1679575" cy="2057400"/>
            <a:chOff x="1252" y="1096"/>
            <a:chExt cx="1058" cy="1296"/>
          </a:xfrm>
        </p:grpSpPr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1252" y="1096"/>
              <a:ext cx="1058" cy="1296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1" name="Picture 10" descr="M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" y="1171"/>
              <a:ext cx="928" cy="1162"/>
            </a:xfrm>
            <a:prstGeom prst="rect">
              <a:avLst/>
            </a:prstGeom>
            <a:solidFill>
              <a:srgbClr val="0066FF"/>
            </a:solidFill>
          </p:spPr>
        </p:pic>
      </p:grp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5392737" y="2179630"/>
            <a:ext cx="1144588" cy="3079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>
            <a:off x="5353050" y="2957505"/>
            <a:ext cx="2800350" cy="5016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>
            <a:off x="5746750" y="4043355"/>
            <a:ext cx="2443162" cy="914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5349875" y="4899018"/>
            <a:ext cx="2847975" cy="6159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981200" y="1909755"/>
            <a:ext cx="3860800" cy="42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Costs more than a 53 foot yacht </a:t>
            </a:r>
            <a:br>
              <a:rPr lang="en-US" altLang="en-US" sz="1400" b="1">
                <a:latin typeface="Verdana" panose="020B0604030504040204" pitchFamily="34" charset="0"/>
              </a:rPr>
            </a:br>
            <a:r>
              <a:rPr lang="en-US" altLang="en-US" sz="1400" b="1">
                <a:latin typeface="Verdana" panose="020B0604030504040204" pitchFamily="34" charset="0"/>
              </a:rPr>
              <a:t>(~ $1,000,000)</a:t>
            </a:r>
          </a:p>
          <a:p>
            <a:pPr>
              <a:spcBef>
                <a:spcPct val="50000"/>
              </a:spcBef>
            </a:pPr>
            <a:endParaRPr lang="en-US" altLang="en-US" sz="1400" b="1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Has a vacuum chamber that can provide the same conditions as outer space </a:t>
            </a:r>
            <a:br>
              <a:rPr lang="en-US" altLang="en-US" sz="1400" b="1">
                <a:latin typeface="Verdana" panose="020B0604030504040204" pitchFamily="34" charset="0"/>
              </a:rPr>
            </a:br>
            <a:r>
              <a:rPr lang="en-US" altLang="en-US" sz="1400" b="1">
                <a:latin typeface="Verdana" panose="020B0604030504040204" pitchFamily="34" charset="0"/>
              </a:rPr>
              <a:t>(base pressure &lt; 1mTorr)</a:t>
            </a:r>
          </a:p>
          <a:p>
            <a:pPr>
              <a:spcBef>
                <a:spcPct val="50000"/>
              </a:spcBef>
            </a:pPr>
            <a:endParaRPr lang="en-US" altLang="en-US" sz="1400" b="1">
              <a:latin typeface="Verdana" panose="020B0604030504040204" pitchFamily="34" charset="0"/>
            </a:endParaRPr>
          </a:p>
          <a:p>
            <a:r>
              <a:rPr lang="en-US" altLang="en-US" sz="1400" b="1">
                <a:latin typeface="Verdana" panose="020B0604030504040204" pitchFamily="34" charset="0"/>
              </a:rPr>
              <a:t>Turbo pump that spins faster than a jet engine (~25,000 RPM)</a:t>
            </a:r>
          </a:p>
          <a:p>
            <a:pPr>
              <a:spcBef>
                <a:spcPct val="50000"/>
              </a:spcBef>
            </a:pPr>
            <a:endParaRPr lang="en-US" altLang="en-US" sz="1400" b="1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More RF power than a college radio station (~10,000 Watts)</a:t>
            </a:r>
          </a:p>
          <a:p>
            <a:pPr>
              <a:spcBef>
                <a:spcPct val="50000"/>
              </a:spcBef>
            </a:pPr>
            <a:endParaRPr lang="en-US" altLang="en-US" sz="1400" b="1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Registered with the Federal Communications Commission</a:t>
            </a:r>
          </a:p>
        </p:txBody>
      </p:sp>
    </p:spTree>
    <p:extLst>
      <p:ext uri="{BB962C8B-B14F-4D97-AF65-F5344CB8AC3E}">
        <p14:creationId xmlns:p14="http://schemas.microsoft.com/office/powerpoint/2010/main" val="125774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And it’s only getting bigger…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275" r="1778" b="15131"/>
          <a:stretch>
            <a:fillRect/>
          </a:stretch>
        </p:blipFill>
        <p:spPr bwMode="auto">
          <a:xfrm>
            <a:off x="2373313" y="1276350"/>
            <a:ext cx="7270750" cy="4554538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48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2874"/>
            <a:ext cx="8229600" cy="1068387"/>
          </a:xfrm>
        </p:spPr>
        <p:txBody>
          <a:bodyPr/>
          <a:lstStyle/>
          <a:p>
            <a:r>
              <a:rPr lang="en-US" dirty="0"/>
              <a:t>Fortunately this technology exists…</a:t>
            </a:r>
          </a:p>
        </p:txBody>
      </p:sp>
      <p:pic>
        <p:nvPicPr>
          <p:cNvPr id="21" name="Picture 2" descr="The 2017 iPhone Supply Chain adds two new players and TSMC's Rol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5" y="1574560"/>
            <a:ext cx="11056838" cy="51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0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75921"/>
            <a:ext cx="8229600" cy="1068387"/>
          </a:xfrm>
        </p:spPr>
        <p:txBody>
          <a:bodyPr/>
          <a:lstStyle/>
          <a:p>
            <a:r>
              <a:rPr lang="en-US" dirty="0"/>
              <a:t>Seriously…. Fortunately this technology exists…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220691" y="2410696"/>
            <a:ext cx="137268" cy="3665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ttps://ourworldindata.org/wp-content/uploads/2013/05/Transistor-Count-over-tim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91" y="1644308"/>
            <a:ext cx="6957536" cy="50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9910" y="4243647"/>
            <a:ext cx="3275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plasma processing we would be running on 1990’s era computing – 8MB memory, 500MB Hard Drive, no flat panels, 24 bit video, 28.8 </a:t>
            </a:r>
            <a:r>
              <a:rPr lang="en-US" dirty="0" err="1"/>
              <a:t>kbs</a:t>
            </a:r>
            <a:r>
              <a:rPr lang="en-US" dirty="0"/>
              <a:t> connectivity, 33MHz clock speed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3380" y="2427317"/>
            <a:ext cx="2261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Pace of innovation is ridiculous… presents real R&amp;D challenges, especially on the basic science side…</a:t>
            </a:r>
          </a:p>
        </p:txBody>
      </p:sp>
    </p:spTree>
    <p:extLst>
      <p:ext uri="{BB962C8B-B14F-4D97-AF65-F5344CB8AC3E}">
        <p14:creationId xmlns:p14="http://schemas.microsoft.com/office/powerpoint/2010/main" val="377656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27" y="702874"/>
            <a:ext cx="11618258" cy="1068387"/>
          </a:xfrm>
        </p:spPr>
        <p:txBody>
          <a:bodyPr/>
          <a:lstStyle/>
          <a:p>
            <a:r>
              <a:rPr lang="en-US" dirty="0"/>
              <a:t>So… how does it work?  We need two things…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7392" y="5029200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8124" y="17825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</a:t>
            </a:r>
            <a:r>
              <a:rPr lang="en-US" baseline="-25000" dirty="0"/>
              <a:t>4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334341" y="2151856"/>
            <a:ext cx="0" cy="38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14" y="2753946"/>
            <a:ext cx="3744852" cy="164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1761" y="2535382"/>
            <a:ext cx="3965171" cy="2061556"/>
          </a:xfrm>
          <a:prstGeom prst="roundRect">
            <a:avLst/>
          </a:prstGeom>
          <a:solidFill>
            <a:srgbClr val="FF00FF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4767397" y="4596938"/>
            <a:ext cx="141317" cy="4322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27520" y="4551459"/>
            <a:ext cx="155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 acceleration</a:t>
            </a:r>
          </a:p>
          <a:p>
            <a:r>
              <a:rPr lang="en-US" sz="1400" dirty="0"/>
              <a:t>Through RF sheath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74C40-ACE1-F684-47B2-5203028A66C7}"/>
              </a:ext>
            </a:extLst>
          </p:cNvPr>
          <p:cNvSpPr txBox="1"/>
          <p:nvPr/>
        </p:nvSpPr>
        <p:spPr>
          <a:xfrm>
            <a:off x="8427085" y="3470112"/>
            <a:ext cx="366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driven “breaking” of molecules… don’t use thermal energy, use electron bombardment.  This keeps the gas cool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2A653-6A5F-F920-FDE9-E4360D9C8850}"/>
              </a:ext>
            </a:extLst>
          </p:cNvPr>
          <p:cNvSpPr txBox="1"/>
          <p:nvPr/>
        </p:nvSpPr>
        <p:spPr>
          <a:xfrm>
            <a:off x="504753" y="4297123"/>
            <a:ext cx="366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acceleration normal to the surface using naturally occurring electric fields at the plasma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C66F-2F28-941F-A32A-A20DD5A05F0E}"/>
              </a:ext>
            </a:extLst>
          </p:cNvPr>
          <p:cNvSpPr txBox="1"/>
          <p:nvPr/>
        </p:nvSpPr>
        <p:spPr>
          <a:xfrm>
            <a:off x="385644" y="5693461"/>
            <a:ext cx="11034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 can combine electron impact driven chemistry and controlled ion bombardment, I have an anisotropic reactor!</a:t>
            </a:r>
          </a:p>
          <a:p>
            <a:pPr algn="ctr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Plasmas can do both!</a:t>
            </a:r>
          </a:p>
        </p:txBody>
      </p:sp>
      <p:pic>
        <p:nvPicPr>
          <p:cNvPr id="1026" name="Picture 2" descr="Trademark Logo THING 1 THING 2">
            <a:extLst>
              <a:ext uri="{FF2B5EF4-FFF2-40B4-BE49-F238E27FC236}">
                <a16:creationId xmlns:a16="http://schemas.microsoft.com/office/drawing/2014/main" id="{64C093D0-E580-293F-F025-6A339E87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25753" y="1756414"/>
            <a:ext cx="1896784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demark Logo THING 1 THING 2">
            <a:extLst>
              <a:ext uri="{FF2B5EF4-FFF2-40B4-BE49-F238E27FC236}">
                <a16:creationId xmlns:a16="http://schemas.microsoft.com/office/drawing/2014/main" id="{053EE152-0A3D-05C3-2E77-AD00ACD20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" t="1438" r="51763" b="-1438"/>
          <a:stretch/>
        </p:blipFill>
        <p:spPr bwMode="auto">
          <a:xfrm>
            <a:off x="1069463" y="2504399"/>
            <a:ext cx="1882077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A972D7-F261-7F21-630B-6D53AC1035D8}"/>
              </a:ext>
            </a:extLst>
          </p:cNvPr>
          <p:cNvCxnSpPr/>
          <p:nvPr/>
        </p:nvCxnSpPr>
        <p:spPr>
          <a:xfrm>
            <a:off x="2951540" y="3679115"/>
            <a:ext cx="1609702" cy="11339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0415E2-95BA-BD6D-EBEC-9437DCAB1D95}"/>
              </a:ext>
            </a:extLst>
          </p:cNvPr>
          <p:cNvCxnSpPr>
            <a:stCxn id="1026" idx="1"/>
          </p:cNvCxnSpPr>
          <p:nvPr/>
        </p:nvCxnSpPr>
        <p:spPr>
          <a:xfrm flipH="1">
            <a:off x="8316932" y="2661435"/>
            <a:ext cx="908821" cy="307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656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simple plasma reactor, which in its simplest form is basically a high voltage gas filled capacitor</a:t>
            </a:r>
          </a:p>
        </p:txBody>
      </p:sp>
      <p:sp>
        <p:nvSpPr>
          <p:cNvPr id="63" name="Can 6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n 64"/>
          <p:cNvSpPr/>
          <p:nvPr/>
        </p:nvSpPr>
        <p:spPr>
          <a:xfrm>
            <a:off x="2264590" y="3847784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5" idx="3"/>
            <a:endCxn id="6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grpSp>
        <p:nvGrpSpPr>
          <p:cNvPr id="99" name="Group 98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100" name="Straight Connector 99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2613893" y="4578777"/>
            <a:ext cx="89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2929607" y="3997666"/>
            <a:ext cx="1627598" cy="1435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3433706" y="379566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97856C4-175C-AAF2-6D14-9D25EABA07E8}"/>
              </a:ext>
            </a:extLst>
          </p:cNvPr>
          <p:cNvSpPr txBox="1"/>
          <p:nvPr/>
        </p:nvSpPr>
        <p:spPr>
          <a:xfrm>
            <a:off x="6981713" y="2753958"/>
            <a:ext cx="4905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try to keep this as simple as possible, but unfortunately at some point things have to get a little ugly, but not super ugly…</a:t>
            </a:r>
          </a:p>
        </p:txBody>
      </p:sp>
    </p:spTree>
    <p:extLst>
      <p:ext uri="{BB962C8B-B14F-4D97-AF65-F5344CB8AC3E}">
        <p14:creationId xmlns:p14="http://schemas.microsoft.com/office/powerpoint/2010/main" val="83789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1475"/>
            <a:ext cx="10972800" cy="1068387"/>
          </a:xfrm>
        </p:spPr>
        <p:txBody>
          <a:bodyPr/>
          <a:lstStyle/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4" name="Can 3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n 22"/>
          <p:cNvSpPr/>
          <p:nvPr/>
        </p:nvSpPr>
        <p:spPr>
          <a:xfrm>
            <a:off x="2264588" y="4141250"/>
            <a:ext cx="4564443" cy="1152444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5" name="Can 4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6" name="Straight Connector 5"/>
          <p:cNvCxnSpPr>
            <a:stCxn id="5" idx="3"/>
            <a:endCxn id="4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805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n 4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n 17"/>
          <p:cNvSpPr/>
          <p:nvPr/>
        </p:nvSpPr>
        <p:spPr>
          <a:xfrm>
            <a:off x="2264588" y="4141250"/>
            <a:ext cx="4564443" cy="1152444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20" name="Can 19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3" name="Straight Connector 22"/>
          <p:cNvCxnSpPr>
            <a:stCxn id="20" idx="3"/>
            <a:endCxn id="5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958149" y="3607793"/>
            <a:ext cx="36445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At time t = 0, the entire cylinder is filled with an equal distribution of electrons and ions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1496947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141250"/>
            <a:ext cx="4564443" cy="1152444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958149" y="4234804"/>
            <a:ext cx="36445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At time 0 &lt; </a:t>
            </a:r>
            <a:r>
              <a:rPr lang="en-US" altLang="en-US" i="1" dirty="0"/>
              <a:t>t</a:t>
            </a:r>
            <a:r>
              <a:rPr lang="en-US" altLang="en-US" dirty="0"/>
              <a:t> &lt; </a:t>
            </a:r>
            <a:r>
              <a:rPr lang="en-US" altLang="en-US" i="1" dirty="0">
                <a:sym typeface="Symbol" pitchFamily="18" charset="2"/>
              </a:rPr>
              <a:t></a:t>
            </a:r>
            <a:r>
              <a:rPr lang="en-US" altLang="en-US" i="1" baseline="-25000" dirty="0">
                <a:sym typeface="Symbol" pitchFamily="18" charset="2"/>
              </a:rPr>
              <a:t>de</a:t>
            </a:r>
            <a:r>
              <a:rPr lang="en-US" altLang="en-US" i="1" dirty="0">
                <a:sym typeface="Symbol" pitchFamily="18" charset="2"/>
              </a:rPr>
              <a:t>/</a:t>
            </a:r>
            <a:r>
              <a:rPr lang="en-US" altLang="en-US" i="1" dirty="0" err="1">
                <a:sym typeface="Symbol" pitchFamily="18" charset="2"/>
              </a:rPr>
              <a:t>v</a:t>
            </a:r>
            <a:r>
              <a:rPr lang="en-US" altLang="en-US" i="1" baseline="-25000" dirty="0" err="1">
                <a:sym typeface="Symbol" pitchFamily="18" charset="2"/>
              </a:rPr>
              <a:t>e</a:t>
            </a:r>
            <a:r>
              <a:rPr lang="en-US" altLang="en-US" dirty="0"/>
              <a:t>, charged species move to the wall, where they are lost to the system as the charge goes to ground or accumulates on surface</a:t>
            </a:r>
          </a:p>
        </p:txBody>
      </p:sp>
      <p:sp>
        <p:nvSpPr>
          <p:cNvPr id="28" name="Oval 27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766851" y="1277137"/>
            <a:ext cx="1770068" cy="1404156"/>
            <a:chOff x="5242851" y="1277137"/>
            <a:chExt cx="1770068" cy="1404156"/>
          </a:xfrm>
        </p:grpSpPr>
        <p:grpSp>
          <p:nvGrpSpPr>
            <p:cNvPr id="41" name="Group 40"/>
            <p:cNvGrpSpPr/>
            <p:nvPr/>
          </p:nvGrpSpPr>
          <p:grpSpPr>
            <a:xfrm>
              <a:off x="5242851" y="1279310"/>
              <a:ext cx="1770068" cy="1401983"/>
              <a:chOff x="5917926" y="1219200"/>
              <a:chExt cx="1770068" cy="1401983"/>
            </a:xfrm>
          </p:grpSpPr>
          <p:sp>
            <p:nvSpPr>
              <p:cNvPr id="37" name="Arc 36"/>
              <p:cNvSpPr/>
              <p:nvPr/>
            </p:nvSpPr>
            <p:spPr>
              <a:xfrm>
                <a:off x="5917926" y="1225753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-+-+-+-+-+-+-+-+-</a:t>
                </a:r>
              </a:p>
            </p:txBody>
          </p:sp>
          <p:sp>
            <p:nvSpPr>
              <p:cNvPr id="38" name="Arc 37"/>
              <p:cNvSpPr/>
              <p:nvPr/>
            </p:nvSpPr>
            <p:spPr>
              <a:xfrm rot="10800000">
                <a:off x="5917926" y="1219200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7" idx="0"/>
                <a:endCxn id="37" idx="2"/>
              </p:cNvCxnSpPr>
              <p:nvPr/>
            </p:nvCxnSpPr>
            <p:spPr>
              <a:xfrm>
                <a:off x="5918042" y="1912166"/>
                <a:ext cx="1769952" cy="1130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5242851" y="1277137"/>
              <a:ext cx="1770068" cy="13954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28" idx="7"/>
            <a:endCxn id="30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7"/>
            <a:endCxn id="31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 rot="10800000">
            <a:off x="8326960" y="2176383"/>
            <a:ext cx="1770068" cy="1404156"/>
            <a:chOff x="5242851" y="1277137"/>
            <a:chExt cx="1770068" cy="1404156"/>
          </a:xfrm>
        </p:grpSpPr>
        <p:grpSp>
          <p:nvGrpSpPr>
            <p:cNvPr id="44" name="Group 43"/>
            <p:cNvGrpSpPr/>
            <p:nvPr/>
          </p:nvGrpSpPr>
          <p:grpSpPr>
            <a:xfrm>
              <a:off x="5242851" y="1279310"/>
              <a:ext cx="1770068" cy="1401983"/>
              <a:chOff x="5917926" y="1219200"/>
              <a:chExt cx="1770068" cy="1401983"/>
            </a:xfrm>
          </p:grpSpPr>
          <p:sp>
            <p:nvSpPr>
              <p:cNvPr id="46" name="Arc 45"/>
              <p:cNvSpPr/>
              <p:nvPr/>
            </p:nvSpPr>
            <p:spPr>
              <a:xfrm>
                <a:off x="5917926" y="1225753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10800000">
                <a:off x="5917926" y="1219200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>
                <a:stCxn id="46" idx="0"/>
                <a:endCxn id="46" idx="2"/>
              </p:cNvCxnSpPr>
              <p:nvPr/>
            </p:nvCxnSpPr>
            <p:spPr>
              <a:xfrm>
                <a:off x="5918042" y="1912166"/>
                <a:ext cx="1769952" cy="1130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5242851" y="1277137"/>
              <a:ext cx="1770068" cy="13954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9" idx="0"/>
          </p:cNvCxnSpPr>
          <p:nvPr/>
        </p:nvCxnSpPr>
        <p:spPr>
          <a:xfrm flipH="1" flipV="1">
            <a:off x="7346539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4"/>
          </p:cNvCxnSpPr>
          <p:nvPr/>
        </p:nvCxnSpPr>
        <p:spPr>
          <a:xfrm flipH="1">
            <a:off x="8934773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2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638591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141250"/>
            <a:ext cx="4564443" cy="1152444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9" y="5839010"/>
                <a:ext cx="2188291" cy="77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958148" y="3790663"/>
            <a:ext cx="37098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>
                <a:sym typeface="Symbol" pitchFamily="18" charset="2"/>
              </a:rPr>
              <a:t></a:t>
            </a:r>
            <a:r>
              <a:rPr lang="en-US" altLang="en-US" i="1" baseline="-25000" dirty="0">
                <a:sym typeface="Symbol" pitchFamily="18" charset="2"/>
              </a:rPr>
              <a:t>de</a:t>
            </a:r>
            <a:r>
              <a:rPr lang="en-US" altLang="en-US" i="1" dirty="0">
                <a:sym typeface="Symbol" pitchFamily="18" charset="2"/>
              </a:rPr>
              <a:t> </a:t>
            </a:r>
            <a:r>
              <a:rPr lang="en-US" altLang="en-US" dirty="0">
                <a:sym typeface="Symbol" pitchFamily="18" charset="2"/>
              </a:rPr>
              <a:t>is the Debye Length of the plasma – the distance needed for a plasma to locally screen out a point charge, and is a typical “scale length” for a plasma</a:t>
            </a:r>
            <a:endParaRPr lang="en-US" altLang="en-US" dirty="0"/>
          </a:p>
        </p:txBody>
      </p:sp>
      <p:sp>
        <p:nvSpPr>
          <p:cNvPr id="28" name="Oval 27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766851" y="1277137"/>
            <a:ext cx="1770068" cy="1404156"/>
            <a:chOff x="5242851" y="1277137"/>
            <a:chExt cx="1770068" cy="1404156"/>
          </a:xfrm>
        </p:grpSpPr>
        <p:grpSp>
          <p:nvGrpSpPr>
            <p:cNvPr id="31" name="Group 30"/>
            <p:cNvGrpSpPr/>
            <p:nvPr/>
          </p:nvGrpSpPr>
          <p:grpSpPr>
            <a:xfrm>
              <a:off x="5242851" y="1279310"/>
              <a:ext cx="1770068" cy="1401983"/>
              <a:chOff x="5917926" y="1219200"/>
              <a:chExt cx="1770068" cy="1401983"/>
            </a:xfrm>
          </p:grpSpPr>
          <p:sp>
            <p:nvSpPr>
              <p:cNvPr id="33" name="Arc 32"/>
              <p:cNvSpPr/>
              <p:nvPr/>
            </p:nvSpPr>
            <p:spPr>
              <a:xfrm>
                <a:off x="5917926" y="1225753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-+-+-+-+-+-+-+-+-</a:t>
                </a:r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5917926" y="1219200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stCxn id="33" idx="0"/>
                <a:endCxn id="33" idx="2"/>
              </p:cNvCxnSpPr>
              <p:nvPr/>
            </p:nvCxnSpPr>
            <p:spPr>
              <a:xfrm>
                <a:off x="5918042" y="1912166"/>
                <a:ext cx="1769952" cy="1130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5242851" y="1277137"/>
              <a:ext cx="1770068" cy="13954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28" idx="7"/>
            <a:endCxn id="32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7"/>
            <a:endCxn id="36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 rot="10800000">
            <a:off x="8326960" y="2176383"/>
            <a:ext cx="1770068" cy="1404156"/>
            <a:chOff x="5242851" y="1277137"/>
            <a:chExt cx="1770068" cy="1404156"/>
          </a:xfrm>
        </p:grpSpPr>
        <p:grpSp>
          <p:nvGrpSpPr>
            <p:cNvPr id="40" name="Group 39"/>
            <p:cNvGrpSpPr/>
            <p:nvPr/>
          </p:nvGrpSpPr>
          <p:grpSpPr>
            <a:xfrm>
              <a:off x="5242851" y="1279310"/>
              <a:ext cx="1770068" cy="1401983"/>
              <a:chOff x="5917926" y="1219200"/>
              <a:chExt cx="1770068" cy="1401983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5917926" y="1225753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10800000">
                <a:off x="5917926" y="1219200"/>
                <a:ext cx="1770068" cy="1395430"/>
              </a:xfrm>
              <a:prstGeom prst="arc">
                <a:avLst>
                  <a:gd name="adj1" fmla="val 10843903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42" idx="2"/>
              </p:cNvCxnSpPr>
              <p:nvPr/>
            </p:nvCxnSpPr>
            <p:spPr>
              <a:xfrm>
                <a:off x="5918042" y="1912166"/>
                <a:ext cx="1769952" cy="1130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5242851" y="1277137"/>
              <a:ext cx="1770068" cy="13954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5" idx="0"/>
          </p:cNvCxnSpPr>
          <p:nvPr/>
        </p:nvCxnSpPr>
        <p:spPr>
          <a:xfrm flipH="1" flipV="1">
            <a:off x="7346539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4"/>
          </p:cNvCxnSpPr>
          <p:nvPr/>
        </p:nvCxnSpPr>
        <p:spPr>
          <a:xfrm flipH="1">
            <a:off x="8934773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8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8144429" y="4922141"/>
                <a:ext cx="1580689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𝑑𝑒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29" y="4922141"/>
                <a:ext cx="1580689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70176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7" y="669704"/>
            <a:ext cx="6718837" cy="59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00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958148" y="3999670"/>
            <a:ext cx="37098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At time </a:t>
            </a:r>
            <a:r>
              <a:rPr lang="en-US" altLang="en-US" i="1" dirty="0">
                <a:sym typeface="Symbol" pitchFamily="18" charset="2"/>
              </a:rPr>
              <a:t></a:t>
            </a:r>
            <a:r>
              <a:rPr lang="en-US" altLang="en-US" i="1" baseline="-25000" dirty="0">
                <a:sym typeface="Symbol" pitchFamily="18" charset="2"/>
              </a:rPr>
              <a:t>de</a:t>
            </a:r>
            <a:r>
              <a:rPr lang="en-US" altLang="en-US" i="1" dirty="0">
                <a:sym typeface="Symbol" pitchFamily="18" charset="2"/>
              </a:rPr>
              <a:t>/</a:t>
            </a:r>
            <a:r>
              <a:rPr lang="en-US" altLang="en-US" i="1" dirty="0" err="1">
                <a:sym typeface="Symbol" pitchFamily="18" charset="2"/>
              </a:rPr>
              <a:t>v</a:t>
            </a:r>
            <a:r>
              <a:rPr lang="en-US" altLang="en-US" i="1" baseline="-25000" dirty="0" err="1">
                <a:sym typeface="Symbol" pitchFamily="18" charset="2"/>
              </a:rPr>
              <a:t>e</a:t>
            </a:r>
            <a:r>
              <a:rPr lang="en-US" altLang="en-US" i="1" dirty="0"/>
              <a:t> </a:t>
            </a:r>
            <a:r>
              <a:rPr lang="en-US" altLang="en-US" dirty="0"/>
              <a:t>&lt; </a:t>
            </a:r>
            <a:r>
              <a:rPr lang="en-US" altLang="en-US" i="1" dirty="0"/>
              <a:t>t </a:t>
            </a:r>
            <a:r>
              <a:rPr lang="en-US" altLang="en-US" dirty="0"/>
              <a:t>&lt; </a:t>
            </a:r>
            <a:r>
              <a:rPr lang="en-US" altLang="en-US" i="1" dirty="0">
                <a:sym typeface="Symbol" pitchFamily="18" charset="2"/>
              </a:rPr>
              <a:t></a:t>
            </a:r>
            <a:r>
              <a:rPr lang="en-US" altLang="en-US" i="1" baseline="-25000" dirty="0">
                <a:sym typeface="Symbol" pitchFamily="18" charset="2"/>
              </a:rPr>
              <a:t>de</a:t>
            </a:r>
            <a:r>
              <a:rPr lang="en-US" altLang="en-US" i="1" dirty="0">
                <a:sym typeface="Symbol" pitchFamily="18" charset="2"/>
              </a:rPr>
              <a:t>/v</a:t>
            </a:r>
            <a:r>
              <a:rPr lang="en-US" altLang="en-US" i="1" baseline="-25000" dirty="0">
                <a:sym typeface="Symbol" pitchFamily="18" charset="2"/>
              </a:rPr>
              <a:t>i</a:t>
            </a:r>
            <a:r>
              <a:rPr lang="en-US" altLang="en-US" dirty="0"/>
              <a:t>, Since electrons are thousands of times lighter than ions, they are more mobile and an electron depletion region forms around the surfaces</a:t>
            </a:r>
          </a:p>
        </p:txBody>
      </p:sp>
      <p:sp>
        <p:nvSpPr>
          <p:cNvPr id="28" name="Oval 27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66851" y="1279311"/>
            <a:ext cx="1770068" cy="1401983"/>
            <a:chOff x="5917926" y="1219200"/>
            <a:chExt cx="1770068" cy="1401983"/>
          </a:xfrm>
        </p:grpSpPr>
        <p:sp>
          <p:nvSpPr>
            <p:cNvPr id="33" name="Arc 32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---+---+---+---+---</a:t>
              </a:r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0"/>
              <a:endCxn id="33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/>
          <p:cNvCxnSpPr>
            <a:stCxn id="28" idx="7"/>
            <a:endCxn id="32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7"/>
            <a:endCxn id="36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 rot="10800000">
            <a:off x="8326960" y="2176384"/>
            <a:ext cx="1770068" cy="1401983"/>
            <a:chOff x="5917926" y="1219200"/>
            <a:chExt cx="1770068" cy="1401983"/>
          </a:xfrm>
        </p:grpSpPr>
        <p:sp>
          <p:nvSpPr>
            <p:cNvPr id="42" name="Arc 41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42" idx="0"/>
              <a:endCxn id="42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 rot="10800000"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594765" y="1998693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5" idx="0"/>
          </p:cNvCxnSpPr>
          <p:nvPr/>
        </p:nvCxnSpPr>
        <p:spPr>
          <a:xfrm flipH="1" flipV="1">
            <a:off x="7346539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160707" y="2730366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stCxn id="47" idx="4"/>
          </p:cNvCxnSpPr>
          <p:nvPr/>
        </p:nvCxnSpPr>
        <p:spPr>
          <a:xfrm flipH="1">
            <a:off x="8934773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8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563757" y="258266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17078" y="18592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2732245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7136" y="4578777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958148" y="3999671"/>
            <a:ext cx="37098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ym typeface="Symbol" pitchFamily="18" charset="2"/>
              </a:rPr>
              <a:t>At time t &gt; </a:t>
            </a:r>
            <a:r>
              <a:rPr lang="en-US" altLang="en-US" baseline="-25000" dirty="0">
                <a:sym typeface="Symbol" pitchFamily="18" charset="2"/>
              </a:rPr>
              <a:t>de</a:t>
            </a:r>
            <a:r>
              <a:rPr lang="en-US" altLang="en-US" dirty="0">
                <a:sym typeface="Symbol" pitchFamily="18" charset="2"/>
              </a:rPr>
              <a:t>/v</a:t>
            </a:r>
            <a:r>
              <a:rPr lang="en-US" altLang="en-US" baseline="-25000" dirty="0">
                <a:sym typeface="Symbol" pitchFamily="18" charset="2"/>
              </a:rPr>
              <a:t>i</a:t>
            </a:r>
            <a:r>
              <a:rPr lang="en-US" altLang="en-US" dirty="0">
                <a:sym typeface="Symbol" pitchFamily="18" charset="2"/>
              </a:rPr>
              <a:t> </a:t>
            </a:r>
            <a:r>
              <a:rPr lang="en-US" altLang="en-US" dirty="0"/>
              <a:t>the electron depletion creates an electric field to zero diffusion current similar to the depletion region of a PN junction</a:t>
            </a:r>
          </a:p>
        </p:txBody>
      </p:sp>
      <p:sp>
        <p:nvSpPr>
          <p:cNvPr id="27" name="Oval 26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766851" y="1279311"/>
            <a:ext cx="1770068" cy="1401983"/>
            <a:chOff x="5917926" y="1219200"/>
            <a:chExt cx="1770068" cy="1401983"/>
          </a:xfrm>
        </p:grpSpPr>
        <p:sp>
          <p:nvSpPr>
            <p:cNvPr id="30" name="Arc 29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---+---+---+---+---</a:t>
              </a:r>
            </a:p>
          </p:txBody>
        </p:sp>
        <p:sp>
          <p:nvSpPr>
            <p:cNvPr id="31" name="Arc 30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0" idx="0"/>
              <a:endCxn id="30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>
            <a:stCxn id="27" idx="7"/>
            <a:endCxn id="41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7"/>
            <a:endCxn id="49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10800000">
            <a:off x="8326960" y="2176384"/>
            <a:ext cx="1770068" cy="1401983"/>
            <a:chOff x="5917926" y="1219200"/>
            <a:chExt cx="1770068" cy="1401983"/>
          </a:xfrm>
        </p:grpSpPr>
        <p:sp>
          <p:nvSpPr>
            <p:cNvPr id="36" name="Arc 35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6" idx="0"/>
              <a:endCxn id="36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 rot="10800000"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94765" y="1998693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7301197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160707" y="2730366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912102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1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63757" y="258266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17078" y="18592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1" name="Arc 60"/>
          <p:cNvSpPr/>
          <p:nvPr/>
        </p:nvSpPr>
        <p:spPr>
          <a:xfrm>
            <a:off x="7346540" y="2050181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flipV="1">
            <a:off x="8963216" y="2313655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8257309" y="1859245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9754859" y="2601677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771446" y="25655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266881" y="18720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4266835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766851" y="1279311"/>
            <a:ext cx="1770068" cy="1401983"/>
            <a:chOff x="5917926" y="1219200"/>
            <a:chExt cx="1770068" cy="1401983"/>
          </a:xfrm>
        </p:grpSpPr>
        <p:sp>
          <p:nvSpPr>
            <p:cNvPr id="30" name="Arc 29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---+---+---+---+---</a:t>
              </a:r>
            </a:p>
          </p:txBody>
        </p:sp>
        <p:sp>
          <p:nvSpPr>
            <p:cNvPr id="31" name="Arc 30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0" idx="0"/>
              <a:endCxn id="30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>
            <a:stCxn id="27" idx="7"/>
            <a:endCxn id="41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7"/>
            <a:endCxn id="49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10800000">
            <a:off x="8326960" y="2176384"/>
            <a:ext cx="1770068" cy="1401983"/>
            <a:chOff x="5917926" y="1219200"/>
            <a:chExt cx="1770068" cy="1401983"/>
          </a:xfrm>
        </p:grpSpPr>
        <p:sp>
          <p:nvSpPr>
            <p:cNvPr id="36" name="Arc 35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6" idx="0"/>
              <a:endCxn id="36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 rot="10800000"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94765" y="1998693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7301197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160707" y="2730366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912102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1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63757" y="258266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17078" y="18592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1" name="Arc 60"/>
          <p:cNvSpPr/>
          <p:nvPr/>
        </p:nvSpPr>
        <p:spPr>
          <a:xfrm>
            <a:off x="7346540" y="2050181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flipV="1">
            <a:off x="8963216" y="2313655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8257309" y="1859245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9754859" y="2601677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771446" y="25655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266881" y="18720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85044" y="3666756"/>
                <a:ext cx="2157450" cy="461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1400" i="1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044" y="3666756"/>
                <a:ext cx="2157450" cy="4612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7385045" y="4201842"/>
                <a:ext cx="2979983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ln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𝑖𝑜𝑛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func>
                    <m:r>
                      <a:rPr lang="en-US" sz="1400" i="1">
                        <a:latin typeface="Cambria Math"/>
                        <a:ea typeface="Cambria Math"/>
                      </a:rPr>
                      <m:t>~−20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US" sz="1400" dirty="0"/>
                  <a:t> in 5eV </a:t>
                </a:r>
                <a:r>
                  <a:rPr lang="en-US" sz="1400" dirty="0" err="1"/>
                  <a:t>Ar</a:t>
                </a:r>
                <a:endParaRPr lang="en-US" sz="1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045" y="4201842"/>
                <a:ext cx="2979983" cy="5307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7385044" y="4848782"/>
                <a:ext cx="2771976" cy="532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den>
                      </m:f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𝐵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044" y="4848782"/>
                <a:ext cx="2771976" cy="5320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441051" y="5465287"/>
                <a:ext cx="21310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𝑠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~0.5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en-US" sz="1400" dirty="0"/>
                  <a:t> 5eV </a:t>
                </a:r>
                <a:r>
                  <a:rPr lang="en-US" sz="1400" dirty="0" err="1"/>
                  <a:t>Ar</a:t>
                </a:r>
                <a:r>
                  <a:rPr lang="en-US" sz="1400" dirty="0"/>
                  <a:t> 10</a:t>
                </a:r>
                <a:r>
                  <a:rPr lang="en-US" sz="1400" baseline="30000" dirty="0"/>
                  <a:t>10</a:t>
                </a:r>
                <a:r>
                  <a:rPr lang="en-US" sz="1400" dirty="0"/>
                  <a:t>cm</a:t>
                </a:r>
                <a:r>
                  <a:rPr lang="en-US" sz="1400" baseline="30000" dirty="0"/>
                  <a:t>-3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051" y="5465287"/>
                <a:ext cx="2131033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1021702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4929019" y="434528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63858" y="5084616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766851" y="1279311"/>
            <a:ext cx="1770068" cy="1401983"/>
            <a:chOff x="5917926" y="1219200"/>
            <a:chExt cx="1770068" cy="1401983"/>
          </a:xfrm>
        </p:grpSpPr>
        <p:sp>
          <p:nvSpPr>
            <p:cNvPr id="30" name="Arc 29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---+---+---+---+---</a:t>
              </a:r>
            </a:p>
          </p:txBody>
        </p:sp>
        <p:sp>
          <p:nvSpPr>
            <p:cNvPr id="31" name="Arc 30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0" idx="0"/>
              <a:endCxn id="30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>
            <a:stCxn id="27" idx="7"/>
            <a:endCxn id="41" idx="3"/>
          </p:cNvCxnSpPr>
          <p:nvPr/>
        </p:nvCxnSpPr>
        <p:spPr>
          <a:xfrm flipV="1">
            <a:off x="5381759" y="2468212"/>
            <a:ext cx="1644312" cy="193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7"/>
            <a:endCxn id="49" idx="2"/>
          </p:cNvCxnSpPr>
          <p:nvPr/>
        </p:nvCxnSpPr>
        <p:spPr>
          <a:xfrm flipV="1">
            <a:off x="5416598" y="2882825"/>
            <a:ext cx="2910362" cy="2263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10800000">
            <a:off x="8326960" y="2176384"/>
            <a:ext cx="1770068" cy="1401983"/>
            <a:chOff x="5917926" y="1219200"/>
            <a:chExt cx="1770068" cy="1401983"/>
          </a:xfrm>
        </p:grpSpPr>
        <p:sp>
          <p:nvSpPr>
            <p:cNvPr id="36" name="Arc 35"/>
            <p:cNvSpPr/>
            <p:nvPr/>
          </p:nvSpPr>
          <p:spPr>
            <a:xfrm>
              <a:off x="5917926" y="1225753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5917926" y="1219200"/>
              <a:ext cx="1770068" cy="1395430"/>
            </a:xfrm>
            <a:prstGeom prst="arc">
              <a:avLst>
                <a:gd name="adj1" fmla="val 108439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6" idx="0"/>
              <a:endCxn id="36" idx="2"/>
            </p:cNvCxnSpPr>
            <p:nvPr/>
          </p:nvCxnSpPr>
          <p:spPr>
            <a:xfrm>
              <a:off x="5918042" y="1912166"/>
              <a:ext cx="1769952" cy="113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 rot="10800000"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94765" y="1998693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97270" y="218511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65306" y="2233137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7301197" y="1983579"/>
            <a:ext cx="1" cy="201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914574" y="1983578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08026" y="216872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58490" y="2123389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160707" y="2730366"/>
            <a:ext cx="2146195" cy="12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326960" y="2185109"/>
            <a:ext cx="1770068" cy="1395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885504" y="2466970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9498883" y="2594031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912102" y="2565508"/>
            <a:ext cx="1" cy="2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1" idx="4"/>
          </p:cNvCxnSpPr>
          <p:nvPr/>
        </p:nvCxnSpPr>
        <p:spPr>
          <a:xfrm flipH="1">
            <a:off x="9548152" y="2692570"/>
            <a:ext cx="1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923586" y="22889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baseline="30000" dirty="0"/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26741" y="239683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63757" y="258266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17078" y="18592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</a:p>
        </p:txBody>
      </p:sp>
      <p:sp>
        <p:nvSpPr>
          <p:cNvPr id="61" name="Arc 60"/>
          <p:cNvSpPr/>
          <p:nvPr/>
        </p:nvSpPr>
        <p:spPr>
          <a:xfrm>
            <a:off x="7346540" y="2050181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flipV="1">
            <a:off x="8963216" y="2313655"/>
            <a:ext cx="116023" cy="418031"/>
          </a:xfrm>
          <a:prstGeom prst="arc">
            <a:avLst>
              <a:gd name="adj1" fmla="val 10495651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8257309" y="1859245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9754859" y="2601677"/>
            <a:ext cx="0" cy="382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771446" y="25655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266881" y="18720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3E40D-692B-B2F4-A9FB-AD4694F41006}"/>
              </a:ext>
            </a:extLst>
          </p:cNvPr>
          <p:cNvSpPr txBox="1"/>
          <p:nvPr/>
        </p:nvSpPr>
        <p:spPr>
          <a:xfrm>
            <a:off x="7788432" y="3752752"/>
            <a:ext cx="4047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electric field accelerates ions normal to the surface, providing ion flux to ONLY horizontal surfaces and accelerating reactions on those surfaces</a:t>
            </a:r>
          </a:p>
        </p:txBody>
      </p:sp>
      <p:pic>
        <p:nvPicPr>
          <p:cNvPr id="73" name="Picture 4" descr="Trademark Logo THING 1 THING 2">
            <a:extLst>
              <a:ext uri="{FF2B5EF4-FFF2-40B4-BE49-F238E27FC236}">
                <a16:creationId xmlns:a16="http://schemas.microsoft.com/office/drawing/2014/main" id="{56DC83BD-7F5A-C21B-A748-9BDB329DC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" t="1438" r="51763" b="-1438"/>
          <a:stretch/>
        </p:blipFill>
        <p:spPr bwMode="auto">
          <a:xfrm>
            <a:off x="8934773" y="4979199"/>
            <a:ext cx="1882077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790BD2E-76ED-F2DE-DE4C-7DDA8FAE6D65}"/>
              </a:ext>
            </a:extLst>
          </p:cNvPr>
          <p:cNvSpPr txBox="1"/>
          <p:nvPr/>
        </p:nvSpPr>
        <p:spPr>
          <a:xfrm rot="20716379">
            <a:off x="8484245" y="5386996"/>
            <a:ext cx="2749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ACHIEVED!</a:t>
            </a:r>
          </a:p>
        </p:txBody>
      </p:sp>
    </p:spTree>
    <p:extLst>
      <p:ext uri="{BB962C8B-B14F-4D97-AF65-F5344CB8AC3E}">
        <p14:creationId xmlns:p14="http://schemas.microsoft.com/office/powerpoint/2010/main" val="389094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6" idx="7"/>
            <a:endCxn id="40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42" name="Oval 41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41" name="Oval 40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75" name="Oval 74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78" name="Oval 77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81" name="Oval 80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84" name="Oval 83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89" name="Straight Arrow Connector 88"/>
          <p:cNvCxnSpPr>
            <a:stCxn id="41" idx="6"/>
            <a:endCxn id="42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912160" y="3437347"/>
            <a:ext cx="3627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Meanwhile, in the bulk plasma region, the faster electrons collide mainly with neutral gas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Elastic collisions (polarization scattering)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Inelastic collisions – excitation, dissociation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Ionization collisions – have a threshold energy, produce more </a:t>
            </a:r>
            <a:r>
              <a:rPr lang="en-US" sz="1400" i="1" dirty="0"/>
              <a:t>e-</a:t>
            </a:r>
            <a:r>
              <a:rPr lang="en-US" sz="1400" i="1" dirty="0" err="1"/>
              <a:t>i</a:t>
            </a:r>
            <a:r>
              <a:rPr lang="en-US" sz="1400" i="1" dirty="0"/>
              <a:t> </a:t>
            </a:r>
            <a:r>
              <a:rPr lang="en-US" sz="1400" dirty="0"/>
              <a:t>pairs</a:t>
            </a:r>
          </a:p>
          <a:p>
            <a:endParaRPr lang="en-US" sz="1400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</p:spTree>
    <p:extLst>
      <p:ext uri="{BB962C8B-B14F-4D97-AF65-F5344CB8AC3E}">
        <p14:creationId xmlns:p14="http://schemas.microsoft.com/office/powerpoint/2010/main" val="866281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6" idx="7"/>
            <a:endCxn id="40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42" name="Oval 41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41" name="Oval 40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75" name="Oval 74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78" name="Oval 77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81" name="Oval 80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84" name="Oval 83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89" name="Straight Arrow Connector 88"/>
          <p:cNvCxnSpPr>
            <a:stCxn id="41" idx="6"/>
            <a:endCxn id="42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912160" y="3437347"/>
            <a:ext cx="3627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Meanwhile, in the bulk plasma region, the faster electrons collide mainly with neutral gas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Elastic collisions (polarization scattering)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Inelastic collisions – excitation, dissociation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Ionization collisions – have a threshold energy, produce more </a:t>
            </a:r>
            <a:r>
              <a:rPr lang="en-US" sz="1400" i="1" dirty="0"/>
              <a:t>e-</a:t>
            </a:r>
            <a:r>
              <a:rPr lang="en-US" sz="1400" i="1" dirty="0" err="1"/>
              <a:t>i</a:t>
            </a:r>
            <a:r>
              <a:rPr lang="en-US" sz="1400" i="1" dirty="0"/>
              <a:t> </a:t>
            </a:r>
            <a:r>
              <a:rPr lang="en-US" sz="1400" dirty="0"/>
              <a:t>pairs</a:t>
            </a:r>
          </a:p>
          <a:p>
            <a:endParaRPr lang="en-US" sz="1400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pic>
        <p:nvPicPr>
          <p:cNvPr id="2050" name="Picture 2" descr="CF4 lewis structure, Molecular geometry, Polar or nonpolar, Bond angle">
            <a:extLst>
              <a:ext uri="{FF2B5EF4-FFF2-40B4-BE49-F238E27FC236}">
                <a16:creationId xmlns:a16="http://schemas.microsoft.com/office/drawing/2014/main" id="{E53A3BBD-2D15-65A7-88A5-5BE29AB3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465" y="994514"/>
            <a:ext cx="2201570" cy="18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CB0857E-94D8-DEA0-6B93-B1C8CD16334D}"/>
              </a:ext>
            </a:extLst>
          </p:cNvPr>
          <p:cNvSpPr/>
          <p:nvPr/>
        </p:nvSpPr>
        <p:spPr>
          <a:xfrm>
            <a:off x="8961120" y="1843935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E14D467-D171-9512-9063-47EA3C22ED9E}"/>
              </a:ext>
            </a:extLst>
          </p:cNvPr>
          <p:cNvSpPr/>
          <p:nvPr/>
        </p:nvSpPr>
        <p:spPr>
          <a:xfrm>
            <a:off x="9537228" y="1857306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9020DD-68E7-E67E-CAD7-AAD54CBEA546}"/>
              </a:ext>
            </a:extLst>
          </p:cNvPr>
          <p:cNvSpPr txBox="1"/>
          <p:nvPr/>
        </p:nvSpPr>
        <p:spPr>
          <a:xfrm>
            <a:off x="8625958" y="148797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&gt; 5eV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B45725-D607-3A08-66F5-1A2DB51C1439}"/>
              </a:ext>
            </a:extLst>
          </p:cNvPr>
          <p:cNvCxnSpPr/>
          <p:nvPr/>
        </p:nvCxnSpPr>
        <p:spPr>
          <a:xfrm flipV="1">
            <a:off x="10098465" y="2342354"/>
            <a:ext cx="1100785" cy="510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3A220DE-67C0-8F47-545B-A1DC72DEF0F0}"/>
              </a:ext>
            </a:extLst>
          </p:cNvPr>
          <p:cNvSpPr txBox="1"/>
          <p:nvPr/>
        </p:nvSpPr>
        <p:spPr>
          <a:xfrm>
            <a:off x="8445272" y="2660548"/>
            <a:ext cx="1720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C-F bond energy</a:t>
            </a:r>
          </a:p>
          <a:p>
            <a:r>
              <a:rPr lang="en-US" dirty="0"/>
              <a:t>~5eV</a:t>
            </a:r>
          </a:p>
        </p:txBody>
      </p:sp>
    </p:spTree>
    <p:extLst>
      <p:ext uri="{BB962C8B-B14F-4D97-AF65-F5344CB8AC3E}">
        <p14:creationId xmlns:p14="http://schemas.microsoft.com/office/powerpoint/2010/main" val="201206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6" idx="7"/>
            <a:endCxn id="40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42" name="Oval 41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41" name="Oval 40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75" name="Oval 74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78" name="Oval 77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81" name="Oval 80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84" name="Oval 83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89" name="Straight Arrow Connector 88"/>
          <p:cNvCxnSpPr>
            <a:stCxn id="41" idx="6"/>
            <a:endCxn id="42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912160" y="3437347"/>
            <a:ext cx="3627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Meanwhile, in the bulk plasma region, the faster electrons collide mainly with neutral gas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Elastic collisions (polarization scattering)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Inelastic collisions – excitation, dissociation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Ionization collisions – have a threshold energy, produce more </a:t>
            </a:r>
            <a:r>
              <a:rPr lang="en-US" sz="1400" i="1" dirty="0"/>
              <a:t>e-</a:t>
            </a:r>
            <a:r>
              <a:rPr lang="en-US" sz="1400" i="1" dirty="0" err="1"/>
              <a:t>i</a:t>
            </a:r>
            <a:r>
              <a:rPr lang="en-US" sz="1400" i="1" dirty="0"/>
              <a:t> </a:t>
            </a:r>
            <a:r>
              <a:rPr lang="en-US" sz="1400" dirty="0"/>
              <a:t>pairs</a:t>
            </a:r>
          </a:p>
          <a:p>
            <a:endParaRPr lang="en-US" sz="1400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B0857E-94D8-DEA0-6B93-B1C8CD16334D}"/>
              </a:ext>
            </a:extLst>
          </p:cNvPr>
          <p:cNvSpPr/>
          <p:nvPr/>
        </p:nvSpPr>
        <p:spPr>
          <a:xfrm>
            <a:off x="11219095" y="1962629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E14D467-D171-9512-9063-47EA3C22ED9E}"/>
              </a:ext>
            </a:extLst>
          </p:cNvPr>
          <p:cNvSpPr/>
          <p:nvPr/>
        </p:nvSpPr>
        <p:spPr>
          <a:xfrm rot="20342630">
            <a:off x="11698838" y="1807113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9020DD-68E7-E67E-CAD7-AAD54CBEA546}"/>
              </a:ext>
            </a:extLst>
          </p:cNvPr>
          <p:cNvSpPr txBox="1"/>
          <p:nvPr/>
        </p:nvSpPr>
        <p:spPr>
          <a:xfrm>
            <a:off x="10883933" y="16066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&lt; 5eV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2AFCE7-DEBD-1733-E88A-7609736F8ED1}"/>
              </a:ext>
            </a:extLst>
          </p:cNvPr>
          <p:cNvGrpSpPr/>
          <p:nvPr/>
        </p:nvGrpSpPr>
        <p:grpSpPr>
          <a:xfrm>
            <a:off x="8784682" y="1470521"/>
            <a:ext cx="2201570" cy="1857910"/>
            <a:chOff x="10098465" y="994514"/>
            <a:chExt cx="2201570" cy="1857910"/>
          </a:xfrm>
        </p:grpSpPr>
        <p:pic>
          <p:nvPicPr>
            <p:cNvPr id="2050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E53A3BBD-2D15-65A7-88A5-5BE29AB3C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465" y="994514"/>
              <a:ext cx="2201570" cy="185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34CFD58-EF46-7BCB-25FF-7A1A2C9C180B}"/>
                </a:ext>
              </a:extLst>
            </p:cNvPr>
            <p:cNvSpPr/>
            <p:nvPr/>
          </p:nvSpPr>
          <p:spPr>
            <a:xfrm rot="20796670">
              <a:off x="10758423" y="1066460"/>
              <a:ext cx="578984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08188E-E4EB-1724-7894-06D72CF15439}"/>
              </a:ext>
            </a:extLst>
          </p:cNvPr>
          <p:cNvGrpSpPr/>
          <p:nvPr/>
        </p:nvGrpSpPr>
        <p:grpSpPr>
          <a:xfrm>
            <a:off x="9608162" y="1155504"/>
            <a:ext cx="695913" cy="767965"/>
            <a:chOff x="11408127" y="3306878"/>
            <a:chExt cx="695913" cy="767965"/>
          </a:xfrm>
        </p:grpSpPr>
        <p:pic>
          <p:nvPicPr>
            <p:cNvPr id="62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A3BCBD50-27B2-9B82-C0B1-E24715456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0" t="22637" r="10429" b="51055"/>
            <a:stretch/>
          </p:blipFill>
          <p:spPr bwMode="auto">
            <a:xfrm>
              <a:off x="11607339" y="3306878"/>
              <a:ext cx="496701" cy="4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09F010-F2E4-99F2-C2A0-1E59E719D271}"/>
                </a:ext>
              </a:extLst>
            </p:cNvPr>
            <p:cNvSpPr/>
            <p:nvPr/>
          </p:nvSpPr>
          <p:spPr>
            <a:xfrm rot="20556171">
              <a:off x="11408127" y="3424147"/>
              <a:ext cx="290398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7127771D-EB07-373D-D3C9-D91644DE5A39}"/>
              </a:ext>
            </a:extLst>
          </p:cNvPr>
          <p:cNvSpPr/>
          <p:nvPr/>
        </p:nvSpPr>
        <p:spPr>
          <a:xfrm rot="19569956">
            <a:off x="10312758" y="1003845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4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42143" y="3096370"/>
            <a:ext cx="50988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rate per unit volume of a specific collision is determined by four factors: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The number of electrons </a:t>
            </a:r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The number of targets for the electron to hit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target</a:t>
            </a:r>
            <a:endParaRPr lang="en-US" sz="1600" i="1" baseline="-250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The velocity of the electron </a:t>
            </a:r>
            <a:r>
              <a:rPr lang="en-US" sz="1600" i="1" dirty="0"/>
              <a:t>(2E</a:t>
            </a:r>
            <a:r>
              <a:rPr lang="en-US" sz="1600" i="1" baseline="-25000" dirty="0"/>
              <a:t>e</a:t>
            </a:r>
            <a:r>
              <a:rPr lang="en-US" sz="1600" i="1" dirty="0"/>
              <a:t>/m</a:t>
            </a:r>
            <a:r>
              <a:rPr lang="en-US" sz="1600" i="1" baseline="-25000" dirty="0"/>
              <a:t>e</a:t>
            </a:r>
            <a:r>
              <a:rPr lang="en-US" sz="1600" i="1" dirty="0"/>
              <a:t>)</a:t>
            </a:r>
            <a:r>
              <a:rPr lang="en-US" sz="1600" i="1" baseline="30000" dirty="0"/>
              <a:t>1/2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The effective size of the target atom or molecule for that collision, the cross section </a:t>
            </a:r>
            <a:r>
              <a:rPr lang="en-US" sz="1600" i="1" dirty="0">
                <a:latin typeface="Symbol" panose="05050102010706020507" pitchFamily="18" charset="2"/>
              </a:rPr>
              <a:t>s</a:t>
            </a:r>
          </a:p>
          <a:p>
            <a:endParaRPr lang="en-US" sz="1600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88968D3-DDA6-5FF9-FFDE-3567C7D471A8}"/>
              </a:ext>
            </a:extLst>
          </p:cNvPr>
          <p:cNvSpPr/>
          <p:nvPr/>
        </p:nvSpPr>
        <p:spPr>
          <a:xfrm>
            <a:off x="11219095" y="1962629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4D4272C-DAE0-A28F-1FBF-FF79C1187D37}"/>
              </a:ext>
            </a:extLst>
          </p:cNvPr>
          <p:cNvSpPr/>
          <p:nvPr/>
        </p:nvSpPr>
        <p:spPr>
          <a:xfrm rot="20342630">
            <a:off x="11698838" y="1807113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1C7C98-00E5-E1E7-B19D-D0365A3C7BCC}"/>
              </a:ext>
            </a:extLst>
          </p:cNvPr>
          <p:cNvSpPr txBox="1"/>
          <p:nvPr/>
        </p:nvSpPr>
        <p:spPr>
          <a:xfrm>
            <a:off x="10883933" y="16066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&lt; 5eV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85C1E3-6502-A1C0-A078-2ED6B71DB40B}"/>
              </a:ext>
            </a:extLst>
          </p:cNvPr>
          <p:cNvGrpSpPr/>
          <p:nvPr/>
        </p:nvGrpSpPr>
        <p:grpSpPr>
          <a:xfrm>
            <a:off x="8784682" y="1470521"/>
            <a:ext cx="2201570" cy="1857910"/>
            <a:chOff x="10098465" y="994514"/>
            <a:chExt cx="2201570" cy="1857910"/>
          </a:xfrm>
        </p:grpSpPr>
        <p:pic>
          <p:nvPicPr>
            <p:cNvPr id="62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7313F635-16E1-BE61-1C26-9C3802A8A3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465" y="994514"/>
              <a:ext cx="2201570" cy="185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81ED43-900A-2DE7-E725-33175F6D1F1C}"/>
                </a:ext>
              </a:extLst>
            </p:cNvPr>
            <p:cNvSpPr/>
            <p:nvPr/>
          </p:nvSpPr>
          <p:spPr>
            <a:xfrm rot="20796670">
              <a:off x="10758423" y="1066460"/>
              <a:ext cx="578984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F5E15A-A45E-3501-DB47-8AF04F89EA00}"/>
              </a:ext>
            </a:extLst>
          </p:cNvPr>
          <p:cNvGrpSpPr/>
          <p:nvPr/>
        </p:nvGrpSpPr>
        <p:grpSpPr>
          <a:xfrm>
            <a:off x="9608162" y="1155504"/>
            <a:ext cx="695913" cy="767965"/>
            <a:chOff x="11408127" y="3306878"/>
            <a:chExt cx="695913" cy="767965"/>
          </a:xfrm>
        </p:grpSpPr>
        <p:pic>
          <p:nvPicPr>
            <p:cNvPr id="65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6441D957-D375-811A-5AF3-43F82F3276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0" t="22637" r="10429" b="51055"/>
            <a:stretch/>
          </p:blipFill>
          <p:spPr bwMode="auto">
            <a:xfrm>
              <a:off x="11607339" y="3306878"/>
              <a:ext cx="496701" cy="4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DF53CF-5D52-D2E2-97F4-37238B85F90D}"/>
                </a:ext>
              </a:extLst>
            </p:cNvPr>
            <p:cNvSpPr/>
            <p:nvPr/>
          </p:nvSpPr>
          <p:spPr>
            <a:xfrm rot="20556171">
              <a:off x="11408127" y="3424147"/>
              <a:ext cx="290398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E54493A7-A5CB-745D-9C7D-19E71552C088}"/>
              </a:ext>
            </a:extLst>
          </p:cNvPr>
          <p:cNvSpPr/>
          <p:nvPr/>
        </p:nvSpPr>
        <p:spPr>
          <a:xfrm rot="19569956">
            <a:off x="10312758" y="1003845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2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5541" y="4593891"/>
            <a:ext cx="23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42143" y="2877216"/>
            <a:ext cx="495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velocity of the electron – be careful here, electrons in a plasma have a distribution of energies, not always </a:t>
            </a:r>
            <a:r>
              <a:rPr lang="en-US" sz="1400" dirty="0" err="1"/>
              <a:t>Maxwellian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70" y="3570881"/>
            <a:ext cx="2317085" cy="214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Freeform 55"/>
          <p:cNvSpPr/>
          <p:nvPr/>
        </p:nvSpPr>
        <p:spPr>
          <a:xfrm>
            <a:off x="7984331" y="4023380"/>
            <a:ext cx="1638300" cy="1089165"/>
          </a:xfrm>
          <a:custGeom>
            <a:avLst/>
            <a:gdLst>
              <a:gd name="connsiteX0" fmla="*/ 1638300 w 1638300"/>
              <a:gd name="connsiteY0" fmla="*/ 1089165 h 1089165"/>
              <a:gd name="connsiteX1" fmla="*/ 1464469 w 1638300"/>
              <a:gd name="connsiteY1" fmla="*/ 1034396 h 1089165"/>
              <a:gd name="connsiteX2" fmla="*/ 1250157 w 1638300"/>
              <a:gd name="connsiteY2" fmla="*/ 972484 h 1089165"/>
              <a:gd name="connsiteX3" fmla="*/ 1150144 w 1638300"/>
              <a:gd name="connsiteY3" fmla="*/ 960577 h 1089165"/>
              <a:gd name="connsiteX4" fmla="*/ 1052513 w 1638300"/>
              <a:gd name="connsiteY4" fmla="*/ 932002 h 1089165"/>
              <a:gd name="connsiteX5" fmla="*/ 957263 w 1638300"/>
              <a:gd name="connsiteY5" fmla="*/ 901046 h 1089165"/>
              <a:gd name="connsiteX6" fmla="*/ 859632 w 1638300"/>
              <a:gd name="connsiteY6" fmla="*/ 865327 h 1089165"/>
              <a:gd name="connsiteX7" fmla="*/ 735807 w 1638300"/>
              <a:gd name="connsiteY7" fmla="*/ 822465 h 1089165"/>
              <a:gd name="connsiteX8" fmla="*/ 616744 w 1638300"/>
              <a:gd name="connsiteY8" fmla="*/ 762934 h 1089165"/>
              <a:gd name="connsiteX9" fmla="*/ 483394 w 1638300"/>
              <a:gd name="connsiteY9" fmla="*/ 703402 h 1089165"/>
              <a:gd name="connsiteX10" fmla="*/ 402432 w 1638300"/>
              <a:gd name="connsiteY10" fmla="*/ 639109 h 1089165"/>
              <a:gd name="connsiteX11" fmla="*/ 316707 w 1638300"/>
              <a:gd name="connsiteY11" fmla="*/ 553384 h 1089165"/>
              <a:gd name="connsiteX12" fmla="*/ 247650 w 1638300"/>
              <a:gd name="connsiteY12" fmla="*/ 427177 h 1089165"/>
              <a:gd name="connsiteX13" fmla="*/ 190500 w 1638300"/>
              <a:gd name="connsiteY13" fmla="*/ 289065 h 1089165"/>
              <a:gd name="connsiteX14" fmla="*/ 116682 w 1638300"/>
              <a:gd name="connsiteY14" fmla="*/ 143809 h 1089165"/>
              <a:gd name="connsiteX15" fmla="*/ 57150 w 1638300"/>
              <a:gd name="connsiteY15" fmla="*/ 29509 h 1089165"/>
              <a:gd name="connsiteX16" fmla="*/ 42863 w 1638300"/>
              <a:gd name="connsiteY16" fmla="*/ 5696 h 1089165"/>
              <a:gd name="connsiteX17" fmla="*/ 23813 w 1638300"/>
              <a:gd name="connsiteY17" fmla="*/ 934 h 1089165"/>
              <a:gd name="connsiteX18" fmla="*/ 21432 w 1638300"/>
              <a:gd name="connsiteY18" fmla="*/ 19984 h 1089165"/>
              <a:gd name="connsiteX19" fmla="*/ 7144 w 1638300"/>
              <a:gd name="connsiteY19" fmla="*/ 165240 h 1089165"/>
              <a:gd name="connsiteX20" fmla="*/ 9525 w 1638300"/>
              <a:gd name="connsiteY20" fmla="*/ 398602 h 1089165"/>
              <a:gd name="connsiteX21" fmla="*/ 0 w 1638300"/>
              <a:gd name="connsiteY21" fmla="*/ 765315 h 108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38300" h="1089165">
                <a:moveTo>
                  <a:pt x="1638300" y="1089165"/>
                </a:moveTo>
                <a:lnTo>
                  <a:pt x="1464469" y="1034396"/>
                </a:lnTo>
                <a:cubicBezTo>
                  <a:pt x="1399778" y="1014949"/>
                  <a:pt x="1302544" y="984787"/>
                  <a:pt x="1250157" y="972484"/>
                </a:cubicBezTo>
                <a:cubicBezTo>
                  <a:pt x="1197770" y="960181"/>
                  <a:pt x="1183085" y="967324"/>
                  <a:pt x="1150144" y="960577"/>
                </a:cubicBezTo>
                <a:cubicBezTo>
                  <a:pt x="1117203" y="953830"/>
                  <a:pt x="1084660" y="941924"/>
                  <a:pt x="1052513" y="932002"/>
                </a:cubicBezTo>
                <a:cubicBezTo>
                  <a:pt x="1020366" y="922080"/>
                  <a:pt x="989410" y="912158"/>
                  <a:pt x="957263" y="901046"/>
                </a:cubicBezTo>
                <a:cubicBezTo>
                  <a:pt x="925116" y="889933"/>
                  <a:pt x="859632" y="865327"/>
                  <a:pt x="859632" y="865327"/>
                </a:cubicBezTo>
                <a:cubicBezTo>
                  <a:pt x="822723" y="852230"/>
                  <a:pt x="776288" y="839530"/>
                  <a:pt x="735807" y="822465"/>
                </a:cubicBezTo>
                <a:cubicBezTo>
                  <a:pt x="695326" y="805400"/>
                  <a:pt x="658813" y="782778"/>
                  <a:pt x="616744" y="762934"/>
                </a:cubicBezTo>
                <a:cubicBezTo>
                  <a:pt x="574675" y="743090"/>
                  <a:pt x="519113" y="724039"/>
                  <a:pt x="483394" y="703402"/>
                </a:cubicBezTo>
                <a:cubicBezTo>
                  <a:pt x="447675" y="682764"/>
                  <a:pt x="430213" y="664112"/>
                  <a:pt x="402432" y="639109"/>
                </a:cubicBezTo>
                <a:cubicBezTo>
                  <a:pt x="374651" y="614106"/>
                  <a:pt x="342504" y="588706"/>
                  <a:pt x="316707" y="553384"/>
                </a:cubicBezTo>
                <a:cubicBezTo>
                  <a:pt x="290910" y="518062"/>
                  <a:pt x="268684" y="471230"/>
                  <a:pt x="247650" y="427177"/>
                </a:cubicBezTo>
                <a:cubicBezTo>
                  <a:pt x="226616" y="383124"/>
                  <a:pt x="212328" y="336293"/>
                  <a:pt x="190500" y="289065"/>
                </a:cubicBezTo>
                <a:cubicBezTo>
                  <a:pt x="168672" y="241837"/>
                  <a:pt x="138907" y="187068"/>
                  <a:pt x="116682" y="143809"/>
                </a:cubicBezTo>
                <a:cubicBezTo>
                  <a:pt x="94457" y="100550"/>
                  <a:pt x="69453" y="52528"/>
                  <a:pt x="57150" y="29509"/>
                </a:cubicBezTo>
                <a:cubicBezTo>
                  <a:pt x="44847" y="6490"/>
                  <a:pt x="48419" y="10458"/>
                  <a:pt x="42863" y="5696"/>
                </a:cubicBezTo>
                <a:cubicBezTo>
                  <a:pt x="37307" y="934"/>
                  <a:pt x="27385" y="-1447"/>
                  <a:pt x="23813" y="934"/>
                </a:cubicBezTo>
                <a:cubicBezTo>
                  <a:pt x="20241" y="3315"/>
                  <a:pt x="24210" y="-7400"/>
                  <a:pt x="21432" y="19984"/>
                </a:cubicBezTo>
                <a:cubicBezTo>
                  <a:pt x="18654" y="47368"/>
                  <a:pt x="9128" y="102137"/>
                  <a:pt x="7144" y="165240"/>
                </a:cubicBezTo>
                <a:cubicBezTo>
                  <a:pt x="5160" y="228343"/>
                  <a:pt x="10716" y="298590"/>
                  <a:pt x="9525" y="398602"/>
                </a:cubicBezTo>
                <a:cubicBezTo>
                  <a:pt x="8334" y="498614"/>
                  <a:pt x="4167" y="631964"/>
                  <a:pt x="0" y="765315"/>
                </a:cubicBezTo>
              </a:path>
            </a:pathLst>
          </a:custGeom>
          <a:noFill/>
          <a:ln>
            <a:solidFill>
              <a:srgbClr val="FF000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7986256" y="4405566"/>
            <a:ext cx="1641139" cy="790323"/>
          </a:xfrm>
          <a:custGeom>
            <a:avLst/>
            <a:gdLst>
              <a:gd name="connsiteX0" fmla="*/ 1641139 w 1641139"/>
              <a:gd name="connsiteY0" fmla="*/ 790323 h 790323"/>
              <a:gd name="connsiteX1" fmla="*/ 1562558 w 1641139"/>
              <a:gd name="connsiteY1" fmla="*/ 752223 h 790323"/>
              <a:gd name="connsiteX2" fmla="*/ 1486358 w 1641139"/>
              <a:gd name="connsiteY2" fmla="*/ 642685 h 790323"/>
              <a:gd name="connsiteX3" fmla="*/ 1412539 w 1641139"/>
              <a:gd name="connsiteY3" fmla="*/ 535529 h 790323"/>
              <a:gd name="connsiteX4" fmla="*/ 1255376 w 1641139"/>
              <a:gd name="connsiteY4" fmla="*/ 323598 h 790323"/>
              <a:gd name="connsiteX5" fmla="*/ 1152983 w 1641139"/>
              <a:gd name="connsiteY5" fmla="*/ 233110 h 790323"/>
              <a:gd name="connsiteX6" fmla="*/ 979151 w 1641139"/>
              <a:gd name="connsiteY6" fmla="*/ 145004 h 790323"/>
              <a:gd name="connsiteX7" fmla="*/ 714833 w 1641139"/>
              <a:gd name="connsiteY7" fmla="*/ 66423 h 790323"/>
              <a:gd name="connsiteX8" fmla="*/ 531476 w 1641139"/>
              <a:gd name="connsiteY8" fmla="*/ 35466 h 790323"/>
              <a:gd name="connsiteX9" fmla="*/ 343358 w 1641139"/>
              <a:gd name="connsiteY9" fmla="*/ 6891 h 790323"/>
              <a:gd name="connsiteX10" fmla="*/ 205245 w 1641139"/>
              <a:gd name="connsiteY10" fmla="*/ 2129 h 790323"/>
              <a:gd name="connsiteX11" fmla="*/ 145714 w 1641139"/>
              <a:gd name="connsiteY11" fmla="*/ 2129 h 790323"/>
              <a:gd name="connsiteX12" fmla="*/ 74276 w 1641139"/>
              <a:gd name="connsiteY12" fmla="*/ 28323 h 790323"/>
              <a:gd name="connsiteX13" fmla="*/ 21889 w 1641139"/>
              <a:gd name="connsiteY13" fmla="*/ 137860 h 790323"/>
              <a:gd name="connsiteX14" fmla="*/ 7601 w 1641139"/>
              <a:gd name="connsiteY14" fmla="*/ 273591 h 790323"/>
              <a:gd name="connsiteX15" fmla="*/ 5220 w 1641139"/>
              <a:gd name="connsiteY15" fmla="*/ 466473 h 790323"/>
              <a:gd name="connsiteX16" fmla="*/ 458 w 1641139"/>
              <a:gd name="connsiteY16" fmla="*/ 621254 h 790323"/>
              <a:gd name="connsiteX17" fmla="*/ 458 w 1641139"/>
              <a:gd name="connsiteY17" fmla="*/ 709360 h 79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41139" h="790323">
                <a:moveTo>
                  <a:pt x="1641139" y="790323"/>
                </a:moveTo>
                <a:cubicBezTo>
                  <a:pt x="1614747" y="783576"/>
                  <a:pt x="1588355" y="776829"/>
                  <a:pt x="1562558" y="752223"/>
                </a:cubicBezTo>
                <a:cubicBezTo>
                  <a:pt x="1536761" y="727617"/>
                  <a:pt x="1486358" y="642685"/>
                  <a:pt x="1486358" y="642685"/>
                </a:cubicBezTo>
                <a:cubicBezTo>
                  <a:pt x="1461355" y="606569"/>
                  <a:pt x="1451036" y="588710"/>
                  <a:pt x="1412539" y="535529"/>
                </a:cubicBezTo>
                <a:cubicBezTo>
                  <a:pt x="1374042" y="482348"/>
                  <a:pt x="1298635" y="374001"/>
                  <a:pt x="1255376" y="323598"/>
                </a:cubicBezTo>
                <a:cubicBezTo>
                  <a:pt x="1212117" y="273195"/>
                  <a:pt x="1199020" y="262876"/>
                  <a:pt x="1152983" y="233110"/>
                </a:cubicBezTo>
                <a:cubicBezTo>
                  <a:pt x="1106946" y="203344"/>
                  <a:pt x="1052176" y="172785"/>
                  <a:pt x="979151" y="145004"/>
                </a:cubicBezTo>
                <a:cubicBezTo>
                  <a:pt x="906126" y="117223"/>
                  <a:pt x="789445" y="84679"/>
                  <a:pt x="714833" y="66423"/>
                </a:cubicBezTo>
                <a:cubicBezTo>
                  <a:pt x="640221" y="48167"/>
                  <a:pt x="531476" y="35466"/>
                  <a:pt x="531476" y="35466"/>
                </a:cubicBezTo>
                <a:cubicBezTo>
                  <a:pt x="469563" y="25544"/>
                  <a:pt x="397730" y="12447"/>
                  <a:pt x="343358" y="6891"/>
                </a:cubicBezTo>
                <a:cubicBezTo>
                  <a:pt x="288986" y="1335"/>
                  <a:pt x="238186" y="2923"/>
                  <a:pt x="205245" y="2129"/>
                </a:cubicBezTo>
                <a:cubicBezTo>
                  <a:pt x="172304" y="1335"/>
                  <a:pt x="167542" y="-2237"/>
                  <a:pt x="145714" y="2129"/>
                </a:cubicBezTo>
                <a:cubicBezTo>
                  <a:pt x="123886" y="6495"/>
                  <a:pt x="94913" y="5701"/>
                  <a:pt x="74276" y="28323"/>
                </a:cubicBezTo>
                <a:cubicBezTo>
                  <a:pt x="53639" y="50945"/>
                  <a:pt x="33001" y="96982"/>
                  <a:pt x="21889" y="137860"/>
                </a:cubicBezTo>
                <a:cubicBezTo>
                  <a:pt x="10777" y="178738"/>
                  <a:pt x="10379" y="218822"/>
                  <a:pt x="7601" y="273591"/>
                </a:cubicBezTo>
                <a:cubicBezTo>
                  <a:pt x="4823" y="328360"/>
                  <a:pt x="6410" y="408529"/>
                  <a:pt x="5220" y="466473"/>
                </a:cubicBezTo>
                <a:cubicBezTo>
                  <a:pt x="4030" y="524417"/>
                  <a:pt x="1252" y="580773"/>
                  <a:pt x="458" y="621254"/>
                </a:cubicBezTo>
                <a:cubicBezTo>
                  <a:pt x="-336" y="661735"/>
                  <a:pt x="61" y="685547"/>
                  <a:pt x="458" y="709360"/>
                </a:cubicBezTo>
              </a:path>
            </a:pathLst>
          </a:custGeom>
          <a:noFill/>
          <a:ln>
            <a:solidFill>
              <a:srgbClr val="00B05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8043866" y="3769649"/>
            <a:ext cx="57259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30 </a:t>
            </a:r>
            <a:r>
              <a:rPr lang="en-US" sz="800" b="1" dirty="0" err="1">
                <a:solidFill>
                  <a:srgbClr val="FF0000"/>
                </a:solidFill>
              </a:rPr>
              <a:t>mTorr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693953" y="4228726"/>
            <a:ext cx="62388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B050"/>
                </a:solidFill>
              </a:rPr>
              <a:t>300 </a:t>
            </a:r>
            <a:r>
              <a:rPr lang="en-US" sz="800" b="1" dirty="0" err="1">
                <a:solidFill>
                  <a:srgbClr val="00B050"/>
                </a:solidFill>
              </a:rPr>
              <a:t>mTorr</a:t>
            </a:r>
            <a:endParaRPr lang="en-US" sz="800" b="1" dirty="0">
              <a:solidFill>
                <a:srgbClr val="00B05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00449" y="3570785"/>
            <a:ext cx="24873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J. Appl. Phys. </a:t>
            </a:r>
            <a:r>
              <a:rPr lang="en-US" sz="1200" b="1" dirty="0"/>
              <a:t>73</a:t>
            </a:r>
            <a:r>
              <a:rPr lang="en-US" sz="1200" dirty="0"/>
              <a:t> (8), 1993 3657-3664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04FEC8B-5C11-30A9-6DA9-9D88AF80D643}"/>
              </a:ext>
            </a:extLst>
          </p:cNvPr>
          <p:cNvSpPr/>
          <p:nvPr/>
        </p:nvSpPr>
        <p:spPr>
          <a:xfrm>
            <a:off x="11219095" y="1962629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F0CB8256-3639-E071-8A3D-E75D77EBCF98}"/>
              </a:ext>
            </a:extLst>
          </p:cNvPr>
          <p:cNvSpPr/>
          <p:nvPr/>
        </p:nvSpPr>
        <p:spPr>
          <a:xfrm rot="20342630">
            <a:off x="11698838" y="1807113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8275E6-EEB3-1970-1EA7-B24ED2E9235C}"/>
              </a:ext>
            </a:extLst>
          </p:cNvPr>
          <p:cNvSpPr txBox="1"/>
          <p:nvPr/>
        </p:nvSpPr>
        <p:spPr>
          <a:xfrm>
            <a:off x="10883933" y="16066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&lt; 5eV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81A98BF-3835-C189-F344-28CF8B5B77F9}"/>
              </a:ext>
            </a:extLst>
          </p:cNvPr>
          <p:cNvGrpSpPr/>
          <p:nvPr/>
        </p:nvGrpSpPr>
        <p:grpSpPr>
          <a:xfrm>
            <a:off x="8784682" y="1470521"/>
            <a:ext cx="2201570" cy="1857910"/>
            <a:chOff x="10098465" y="994514"/>
            <a:chExt cx="2201570" cy="1857910"/>
          </a:xfrm>
        </p:grpSpPr>
        <p:pic>
          <p:nvPicPr>
            <p:cNvPr id="67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1E50B40E-9684-3F4B-D8AE-CEA62439D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465" y="994514"/>
              <a:ext cx="2201570" cy="185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48C12E8-5641-2097-7543-6EDC20407915}"/>
                </a:ext>
              </a:extLst>
            </p:cNvPr>
            <p:cNvSpPr/>
            <p:nvPr/>
          </p:nvSpPr>
          <p:spPr>
            <a:xfrm rot="20796670">
              <a:off x="10758423" y="1066460"/>
              <a:ext cx="578984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7BEDAD-817B-1F87-9DAB-BD7FCB571012}"/>
              </a:ext>
            </a:extLst>
          </p:cNvPr>
          <p:cNvGrpSpPr/>
          <p:nvPr/>
        </p:nvGrpSpPr>
        <p:grpSpPr>
          <a:xfrm>
            <a:off x="9608162" y="1155504"/>
            <a:ext cx="695913" cy="767965"/>
            <a:chOff x="11408127" y="3306878"/>
            <a:chExt cx="695913" cy="767965"/>
          </a:xfrm>
        </p:grpSpPr>
        <p:pic>
          <p:nvPicPr>
            <p:cNvPr id="70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B8ACD126-E122-6385-EF33-94425BF809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0" t="22637" r="10429" b="51055"/>
            <a:stretch/>
          </p:blipFill>
          <p:spPr bwMode="auto">
            <a:xfrm>
              <a:off x="11607339" y="3306878"/>
              <a:ext cx="496701" cy="4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EB15950-13DC-A69E-B75F-2A174E074468}"/>
                </a:ext>
              </a:extLst>
            </p:cNvPr>
            <p:cNvSpPr/>
            <p:nvPr/>
          </p:nvSpPr>
          <p:spPr>
            <a:xfrm rot="20556171">
              <a:off x="11408127" y="3424147"/>
              <a:ext cx="290398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69DA2689-63B2-405A-12CA-8FE7FF492483}"/>
              </a:ext>
            </a:extLst>
          </p:cNvPr>
          <p:cNvSpPr/>
          <p:nvPr/>
        </p:nvSpPr>
        <p:spPr>
          <a:xfrm rot="19569956">
            <a:off x="10312758" y="1003845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07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3326" y="4518322"/>
            <a:ext cx="1830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</a:t>
            </a:r>
          </a:p>
          <a:p>
            <a:r>
              <a:rPr lang="en-US" i="1" dirty="0" err="1"/>
              <a:t>E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ex</a:t>
            </a:r>
            <a:r>
              <a:rPr lang="en-US" i="1" dirty="0"/>
              <a:t>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42144" y="2877216"/>
            <a:ext cx="5034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target size of the atom or molecule can be a strong function of an individual electron’s energy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927272" y="3453838"/>
            <a:ext cx="3491623" cy="2618717"/>
            <a:chOff x="5403271" y="3453837"/>
            <a:chExt cx="3491623" cy="2618717"/>
          </a:xfrm>
        </p:grpSpPr>
        <p:pic>
          <p:nvPicPr>
            <p:cNvPr id="5122" name="Picture 2" descr="Cross section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271" y="3453837"/>
              <a:ext cx="3491623" cy="261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7037252" y="3729665"/>
              <a:ext cx="134844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Elastic</a:t>
              </a:r>
            </a:p>
            <a:p>
              <a:pPr algn="r"/>
              <a:r>
                <a:rPr lang="en-US" sz="1000" dirty="0">
                  <a:solidFill>
                    <a:srgbClr val="00B050"/>
                  </a:solidFill>
                </a:rPr>
                <a:t>Excitation (composite)</a:t>
              </a:r>
            </a:p>
            <a:p>
              <a:pPr algn="r"/>
              <a:r>
                <a:rPr lang="en-US" sz="1000" dirty="0">
                  <a:solidFill>
                    <a:srgbClr val="FF0000"/>
                  </a:solidFill>
                </a:rPr>
                <a:t>Ionization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155343" y="5398385"/>
              <a:ext cx="2167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www.lxcat.net/SIGLO</a:t>
              </a:r>
            </a:p>
          </p:txBody>
        </p:sp>
        <p:sp>
          <p:nvSpPr>
            <p:cNvPr id="5120" name="TextBox 5119"/>
            <p:cNvSpPr txBox="1"/>
            <p:nvPr/>
          </p:nvSpPr>
          <p:spPr>
            <a:xfrm>
              <a:off x="6154588" y="3914540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E</a:t>
              </a:r>
              <a:r>
                <a:rPr lang="en-US" i="1" baseline="-25000" dirty="0" err="1"/>
                <a:t>iz</a:t>
              </a:r>
              <a:r>
                <a:rPr lang="en-US" i="1" dirty="0"/>
                <a:t>, </a:t>
              </a:r>
              <a:r>
                <a:rPr lang="en-US" i="1" dirty="0" err="1"/>
                <a:t>E</a:t>
              </a:r>
              <a:r>
                <a:rPr lang="en-US" i="1" baseline="-25000" dirty="0" err="1"/>
                <a:t>ex</a:t>
              </a:r>
              <a:endParaRPr lang="en-US" i="1" baseline="-25000" dirty="0"/>
            </a:p>
          </p:txBody>
        </p:sp>
        <p:cxnSp>
          <p:nvCxnSpPr>
            <p:cNvPr id="5123" name="Straight Arrow Connector 5122"/>
            <p:cNvCxnSpPr>
              <a:stCxn id="5120" idx="2"/>
            </p:cNvCxnSpPr>
            <p:nvPr/>
          </p:nvCxnSpPr>
          <p:spPr>
            <a:xfrm>
              <a:off x="6531422" y="4283872"/>
              <a:ext cx="836677" cy="10098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0E426B7-FC8A-D65D-D9E7-0A2266F45191}"/>
              </a:ext>
            </a:extLst>
          </p:cNvPr>
          <p:cNvSpPr/>
          <p:nvPr/>
        </p:nvSpPr>
        <p:spPr>
          <a:xfrm>
            <a:off x="11219095" y="1962629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2EF544B6-E726-C313-EE94-5419A8F56B75}"/>
              </a:ext>
            </a:extLst>
          </p:cNvPr>
          <p:cNvSpPr/>
          <p:nvPr/>
        </p:nvSpPr>
        <p:spPr>
          <a:xfrm rot="20342630">
            <a:off x="11698838" y="1807113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28871-047F-3A72-FDCA-F7DCD96038E1}"/>
              </a:ext>
            </a:extLst>
          </p:cNvPr>
          <p:cNvSpPr txBox="1"/>
          <p:nvPr/>
        </p:nvSpPr>
        <p:spPr>
          <a:xfrm>
            <a:off x="10883933" y="16066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&lt; 5eV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BCBC6D-6D44-FF93-34AC-B4B446CE9B17}"/>
              </a:ext>
            </a:extLst>
          </p:cNvPr>
          <p:cNvGrpSpPr/>
          <p:nvPr/>
        </p:nvGrpSpPr>
        <p:grpSpPr>
          <a:xfrm>
            <a:off x="8784682" y="1470521"/>
            <a:ext cx="2201570" cy="1857910"/>
            <a:chOff x="10098465" y="994514"/>
            <a:chExt cx="2201570" cy="1857910"/>
          </a:xfrm>
        </p:grpSpPr>
        <p:pic>
          <p:nvPicPr>
            <p:cNvPr id="69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7F479255-9FDE-6198-306C-83602F4E7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465" y="994514"/>
              <a:ext cx="2201570" cy="185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C4A99-64EA-4683-83A0-9EAF312EC269}"/>
                </a:ext>
              </a:extLst>
            </p:cNvPr>
            <p:cNvSpPr/>
            <p:nvPr/>
          </p:nvSpPr>
          <p:spPr>
            <a:xfrm rot="20796670">
              <a:off x="10758423" y="1066460"/>
              <a:ext cx="578984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4D902B8-CEF9-CE71-DF45-9132363BE1DC}"/>
              </a:ext>
            </a:extLst>
          </p:cNvPr>
          <p:cNvGrpSpPr/>
          <p:nvPr/>
        </p:nvGrpSpPr>
        <p:grpSpPr>
          <a:xfrm>
            <a:off x="9608162" y="1155504"/>
            <a:ext cx="695913" cy="767965"/>
            <a:chOff x="11408127" y="3306878"/>
            <a:chExt cx="695913" cy="767965"/>
          </a:xfrm>
        </p:grpSpPr>
        <p:pic>
          <p:nvPicPr>
            <p:cNvPr id="72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992D331E-905A-6DC4-B4B4-9D2597612E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0" t="22637" r="10429" b="51055"/>
            <a:stretch/>
          </p:blipFill>
          <p:spPr bwMode="auto">
            <a:xfrm>
              <a:off x="11607339" y="3306878"/>
              <a:ext cx="496701" cy="4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88991CF-10CF-C5B1-9486-A4FCE24AEBCA}"/>
                </a:ext>
              </a:extLst>
            </p:cNvPr>
            <p:cNvSpPr/>
            <p:nvPr/>
          </p:nvSpPr>
          <p:spPr>
            <a:xfrm rot="20556171">
              <a:off x="11408127" y="3424147"/>
              <a:ext cx="290398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AFC78F8B-EADA-DB4F-FCF3-03A509460E34}"/>
              </a:ext>
            </a:extLst>
          </p:cNvPr>
          <p:cNvSpPr/>
          <p:nvPr/>
        </p:nvSpPr>
        <p:spPr>
          <a:xfrm rot="19569956">
            <a:off x="10312758" y="1003845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7" y="669704"/>
            <a:ext cx="6718837" cy="59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E90A9D-6C1E-8B06-77CE-79278132E5CF}"/>
              </a:ext>
            </a:extLst>
          </p:cNvPr>
          <p:cNvSpPr/>
          <p:nvPr/>
        </p:nvSpPr>
        <p:spPr>
          <a:xfrm>
            <a:off x="2547257" y="3587550"/>
            <a:ext cx="685800" cy="77288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66C5128A-1350-7D3A-638D-2F6533B0AEBB}"/>
              </a:ext>
            </a:extLst>
          </p:cNvPr>
          <p:cNvSpPr/>
          <p:nvPr/>
        </p:nvSpPr>
        <p:spPr>
          <a:xfrm>
            <a:off x="3233057" y="3739950"/>
            <a:ext cx="4713514" cy="468086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4078A-8A52-1935-FA76-8C5868CAF366}"/>
              </a:ext>
            </a:extLst>
          </p:cNvPr>
          <p:cNvSpPr txBox="1"/>
          <p:nvPr/>
        </p:nvSpPr>
        <p:spPr>
          <a:xfrm>
            <a:off x="7957456" y="2416628"/>
            <a:ext cx="39950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majority of plasma processing resides in a pretty small window in “plasma space”</a:t>
            </a:r>
          </a:p>
          <a:p>
            <a:endParaRPr lang="en-US" dirty="0"/>
          </a:p>
          <a:p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cm</a:t>
            </a:r>
            <a:r>
              <a:rPr lang="en-US" baseline="30000" dirty="0"/>
              <a:t>-3</a:t>
            </a:r>
            <a:r>
              <a:rPr lang="en-US" dirty="0"/>
              <a:t> &lt; </a:t>
            </a:r>
            <a:r>
              <a:rPr lang="en-US" i="1" dirty="0"/>
              <a:t>n</a:t>
            </a:r>
            <a:r>
              <a:rPr lang="en-US" i="1" baseline="-25000" dirty="0"/>
              <a:t>e</a:t>
            </a:r>
            <a:r>
              <a:rPr lang="en-US" dirty="0"/>
              <a:t> &lt; 10</a:t>
            </a:r>
            <a:r>
              <a:rPr lang="en-US" baseline="30000" dirty="0"/>
              <a:t>12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  <a:p>
            <a:r>
              <a:rPr lang="en-US" dirty="0"/>
              <a:t>0.5eV &lt;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 &lt;10eV</a:t>
            </a:r>
          </a:p>
          <a:p>
            <a:endParaRPr lang="en-US" dirty="0"/>
          </a:p>
          <a:p>
            <a:r>
              <a:rPr lang="en-US" dirty="0"/>
              <a:t>Less than 1% of the gas is actually ionized</a:t>
            </a:r>
          </a:p>
          <a:p>
            <a:endParaRPr lang="en-US" dirty="0"/>
          </a:p>
          <a:p>
            <a:r>
              <a:rPr lang="en-US" dirty="0"/>
              <a:t>The background gas (and ions) stay roughly near 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3925729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eft-Up Arrow 61"/>
          <p:cNvSpPr/>
          <p:nvPr/>
        </p:nvSpPr>
        <p:spPr>
          <a:xfrm>
            <a:off x="8819252" y="2941223"/>
            <a:ext cx="1546468" cy="1731538"/>
          </a:xfrm>
          <a:prstGeom prst="leftUpArrow">
            <a:avLst>
              <a:gd name="adj1" fmla="val 16936"/>
              <a:gd name="adj2" fmla="val 19355"/>
              <a:gd name="adj3" fmla="val 25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67148" y="2692569"/>
            <a:ext cx="1851471" cy="641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𝑅𝑎𝑡𝑒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𝐸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1400" i="1">
                              <a:latin typeface="Cambria Math"/>
                            </a:rPr>
                            <m:t>𝑑𝐸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8826808" y="4236440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Assume a form of </a:t>
            </a:r>
            <a:r>
              <a:rPr lang="en-US" sz="1100" i="1" dirty="0" err="1"/>
              <a:t>f</a:t>
            </a:r>
            <a:r>
              <a:rPr lang="en-US" sz="1100" i="1" baseline="-25000" dirty="0" err="1"/>
              <a:t>e</a:t>
            </a:r>
            <a:r>
              <a:rPr lang="en-US" sz="1100" i="1" dirty="0"/>
              <a:t>(E)</a:t>
            </a:r>
          </a:p>
        </p:txBody>
      </p:sp>
      <p:sp>
        <p:nvSpPr>
          <p:cNvPr id="8192" name="Right Brace 8191"/>
          <p:cNvSpPr/>
          <p:nvPr/>
        </p:nvSpPr>
        <p:spPr>
          <a:xfrm rot="16200000">
            <a:off x="9258819" y="1655525"/>
            <a:ext cx="460978" cy="1874551"/>
          </a:xfrm>
          <a:prstGeom prst="rightBrace">
            <a:avLst>
              <a:gd name="adj1" fmla="val 8333"/>
              <a:gd name="adj2" fmla="val 504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TextBox 8192"/>
          <p:cNvSpPr txBox="1"/>
          <p:nvPr/>
        </p:nvSpPr>
        <p:spPr>
          <a:xfrm>
            <a:off x="9359533" y="21077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70096" y="3333908"/>
            <a:ext cx="3698313" cy="2677709"/>
            <a:chOff x="5446095" y="3333907"/>
            <a:chExt cx="3698313" cy="2677709"/>
          </a:xfrm>
        </p:grpSpPr>
        <p:pic>
          <p:nvPicPr>
            <p:cNvPr id="8194" name="Picture 2" descr="Reaction rates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" r="5767"/>
            <a:stretch/>
          </p:blipFill>
          <p:spPr bwMode="auto">
            <a:xfrm>
              <a:off x="5446095" y="3333907"/>
              <a:ext cx="3698313" cy="2677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5973975" y="5164118"/>
              <a:ext cx="3013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www.lxcat.net/SIGLO</a:t>
              </a:r>
            </a:p>
            <a:p>
              <a:pPr algn="r"/>
              <a:r>
                <a:rPr lang="en-US" sz="1400" dirty="0"/>
                <a:t>BOLSIG solver, </a:t>
              </a:r>
              <a:r>
                <a:rPr lang="en-US" sz="1400" dirty="0" err="1"/>
                <a:t>Maxwellian</a:t>
              </a:r>
              <a:r>
                <a:rPr lang="en-US" sz="1400" dirty="0"/>
                <a:t> Assumption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83325" y="4518322"/>
            <a:ext cx="22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</a:t>
            </a:r>
            <a:r>
              <a:rPr lang="en-US" i="1" dirty="0" err="1"/>
              <a:t>K</a:t>
            </a:r>
            <a:r>
              <a:rPr lang="en-US" i="1" baseline="-25000" dirty="0" err="1"/>
              <a:t>me</a:t>
            </a:r>
            <a:r>
              <a:rPr lang="en-US" i="1" dirty="0"/>
              <a:t>, </a:t>
            </a:r>
          </a:p>
          <a:p>
            <a:r>
              <a:rPr lang="en-US" i="1" dirty="0" err="1"/>
              <a:t>K</a:t>
            </a:r>
            <a:r>
              <a:rPr lang="en-US" i="1" baseline="-25000" dirty="0" err="1"/>
              <a:t>ex</a:t>
            </a:r>
            <a:r>
              <a:rPr lang="en-US" i="1" dirty="0"/>
              <a:t>, </a:t>
            </a:r>
            <a:r>
              <a:rPr lang="en-US" i="1" dirty="0" err="1"/>
              <a:t>K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ex</a:t>
            </a:r>
            <a:r>
              <a:rPr lang="en-US" i="1" dirty="0"/>
              <a:t>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F78B66-66F0-9943-052E-979AECA0EDCE}"/>
              </a:ext>
            </a:extLst>
          </p:cNvPr>
          <p:cNvSpPr/>
          <p:nvPr/>
        </p:nvSpPr>
        <p:spPr>
          <a:xfrm>
            <a:off x="11219095" y="1962629"/>
            <a:ext cx="324786" cy="324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endParaRPr lang="en-US" sz="1600" baseline="30000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F172966-AC16-6A14-6460-9EFFD06C78BD}"/>
              </a:ext>
            </a:extLst>
          </p:cNvPr>
          <p:cNvSpPr/>
          <p:nvPr/>
        </p:nvSpPr>
        <p:spPr>
          <a:xfrm rot="20342630">
            <a:off x="11698838" y="1807113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DD50A28-318D-55E9-0DA8-A03CC62FBEA8}"/>
              </a:ext>
            </a:extLst>
          </p:cNvPr>
          <p:cNvSpPr txBox="1"/>
          <p:nvPr/>
        </p:nvSpPr>
        <p:spPr>
          <a:xfrm>
            <a:off x="10883933" y="16066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&lt; 5eV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45E9624-03C0-2F76-F182-CA327042BCB1}"/>
              </a:ext>
            </a:extLst>
          </p:cNvPr>
          <p:cNvGrpSpPr/>
          <p:nvPr/>
        </p:nvGrpSpPr>
        <p:grpSpPr>
          <a:xfrm>
            <a:off x="8784682" y="1470521"/>
            <a:ext cx="2201570" cy="1857910"/>
            <a:chOff x="10098465" y="994514"/>
            <a:chExt cx="2201570" cy="1857910"/>
          </a:xfrm>
        </p:grpSpPr>
        <p:pic>
          <p:nvPicPr>
            <p:cNvPr id="71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B3390E3A-CDC3-B0CD-69A1-62BCFB8A8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465" y="994514"/>
              <a:ext cx="2201570" cy="185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C223E94-543C-3831-654E-F265AC68E8D8}"/>
                </a:ext>
              </a:extLst>
            </p:cNvPr>
            <p:cNvSpPr/>
            <p:nvPr/>
          </p:nvSpPr>
          <p:spPr>
            <a:xfrm rot="20796670">
              <a:off x="10758423" y="1066460"/>
              <a:ext cx="578984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EDCFFD-923D-B779-6A78-8C71247BFF8E}"/>
              </a:ext>
            </a:extLst>
          </p:cNvPr>
          <p:cNvGrpSpPr/>
          <p:nvPr/>
        </p:nvGrpSpPr>
        <p:grpSpPr>
          <a:xfrm>
            <a:off x="9608162" y="1155504"/>
            <a:ext cx="695913" cy="767965"/>
            <a:chOff x="11408127" y="3306878"/>
            <a:chExt cx="695913" cy="767965"/>
          </a:xfrm>
        </p:grpSpPr>
        <p:pic>
          <p:nvPicPr>
            <p:cNvPr id="74" name="Picture 2" descr="CF4 lewis structure, Molecular geometry, Polar or nonpolar, Bond angle">
              <a:extLst>
                <a:ext uri="{FF2B5EF4-FFF2-40B4-BE49-F238E27FC236}">
                  <a16:creationId xmlns:a16="http://schemas.microsoft.com/office/drawing/2014/main" id="{944A37F9-DD3F-4F6B-978F-F0F2C32B8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0" t="22637" r="10429" b="51055"/>
            <a:stretch/>
          </p:blipFill>
          <p:spPr bwMode="auto">
            <a:xfrm>
              <a:off x="11607339" y="3306878"/>
              <a:ext cx="496701" cy="4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367B1F0-1F9B-0DEF-D42D-4D41905CFE38}"/>
                </a:ext>
              </a:extLst>
            </p:cNvPr>
            <p:cNvSpPr/>
            <p:nvPr/>
          </p:nvSpPr>
          <p:spPr>
            <a:xfrm rot="20556171">
              <a:off x="11408127" y="3424147"/>
              <a:ext cx="290398" cy="65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26DB2755-1D9D-01BD-CA6C-157C9520D5A8}"/>
              </a:ext>
            </a:extLst>
          </p:cNvPr>
          <p:cNvSpPr/>
          <p:nvPr/>
        </p:nvSpPr>
        <p:spPr>
          <a:xfrm rot="19569956">
            <a:off x="10312758" y="1003845"/>
            <a:ext cx="502644" cy="2459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1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eft-Up Arrow 61"/>
          <p:cNvSpPr/>
          <p:nvPr/>
        </p:nvSpPr>
        <p:spPr>
          <a:xfrm>
            <a:off x="8819252" y="2941223"/>
            <a:ext cx="1546468" cy="1731538"/>
          </a:xfrm>
          <a:prstGeom prst="leftUpArrow">
            <a:avLst>
              <a:gd name="adj1" fmla="val 16936"/>
              <a:gd name="adj2" fmla="val 19355"/>
              <a:gd name="adj3" fmla="val 25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67148" y="2692569"/>
            <a:ext cx="1851471" cy="641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𝑅𝑎𝑡𝑒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𝐸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1400" i="1">
                              <a:latin typeface="Cambria Math"/>
                            </a:rPr>
                            <m:t>𝑑𝐸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8826808" y="4236440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Assume a form of </a:t>
            </a:r>
            <a:r>
              <a:rPr lang="en-US" sz="1100" i="1" dirty="0" err="1"/>
              <a:t>f</a:t>
            </a:r>
            <a:r>
              <a:rPr lang="en-US" sz="1100" i="1" baseline="-25000" dirty="0" err="1"/>
              <a:t>e</a:t>
            </a:r>
            <a:r>
              <a:rPr lang="en-US" sz="1100" i="1" dirty="0"/>
              <a:t>(E)</a:t>
            </a:r>
          </a:p>
        </p:txBody>
      </p:sp>
      <p:sp>
        <p:nvSpPr>
          <p:cNvPr id="8192" name="Right Brace 8191"/>
          <p:cNvSpPr/>
          <p:nvPr/>
        </p:nvSpPr>
        <p:spPr>
          <a:xfrm rot="16200000">
            <a:off x="9258819" y="1655525"/>
            <a:ext cx="460978" cy="1874551"/>
          </a:xfrm>
          <a:prstGeom prst="rightBrace">
            <a:avLst>
              <a:gd name="adj1" fmla="val 8333"/>
              <a:gd name="adj2" fmla="val 504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TextBox 8192"/>
          <p:cNvSpPr txBox="1"/>
          <p:nvPr/>
        </p:nvSpPr>
        <p:spPr>
          <a:xfrm>
            <a:off x="9359533" y="21077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70096" y="3333908"/>
            <a:ext cx="3698313" cy="2677709"/>
            <a:chOff x="5446095" y="3333907"/>
            <a:chExt cx="3698313" cy="2677709"/>
          </a:xfrm>
        </p:grpSpPr>
        <p:pic>
          <p:nvPicPr>
            <p:cNvPr id="8194" name="Picture 2" descr="Reaction rates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" r="5767"/>
            <a:stretch/>
          </p:blipFill>
          <p:spPr bwMode="auto">
            <a:xfrm>
              <a:off x="5446095" y="3333907"/>
              <a:ext cx="3698313" cy="2677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5973975" y="5164118"/>
              <a:ext cx="3013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www.lxcat.net/SIGLO</a:t>
              </a:r>
            </a:p>
            <a:p>
              <a:pPr algn="r"/>
              <a:r>
                <a:rPr lang="en-US" sz="1400" dirty="0"/>
                <a:t>BOLSIG solver, </a:t>
              </a:r>
              <a:r>
                <a:rPr lang="en-US" sz="1400" dirty="0" err="1"/>
                <a:t>Maxwellian</a:t>
              </a:r>
              <a:r>
                <a:rPr lang="en-US" sz="1400" dirty="0"/>
                <a:t> Assumption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83325" y="4518322"/>
            <a:ext cx="22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</a:t>
            </a:r>
            <a:r>
              <a:rPr lang="en-US" i="1" dirty="0" err="1"/>
              <a:t>K</a:t>
            </a:r>
            <a:r>
              <a:rPr lang="en-US" i="1" baseline="-25000" dirty="0" err="1"/>
              <a:t>me</a:t>
            </a:r>
            <a:r>
              <a:rPr lang="en-US" i="1" dirty="0"/>
              <a:t>, </a:t>
            </a:r>
          </a:p>
          <a:p>
            <a:r>
              <a:rPr lang="en-US" i="1" dirty="0" err="1"/>
              <a:t>K</a:t>
            </a:r>
            <a:r>
              <a:rPr lang="en-US" i="1" baseline="-25000" dirty="0" err="1"/>
              <a:t>ex</a:t>
            </a:r>
            <a:r>
              <a:rPr lang="en-US" i="1" dirty="0"/>
              <a:t>, </a:t>
            </a:r>
            <a:r>
              <a:rPr lang="en-US" i="1" dirty="0" err="1"/>
              <a:t>K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ex</a:t>
            </a:r>
            <a:r>
              <a:rPr lang="en-US" i="1" dirty="0"/>
              <a:t>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8FD16B-D547-B906-0729-6489CD2714AE}"/>
              </a:ext>
            </a:extLst>
          </p:cNvPr>
          <p:cNvSpPr txBox="1"/>
          <p:nvPr/>
        </p:nvSpPr>
        <p:spPr>
          <a:xfrm>
            <a:off x="7631373" y="986750"/>
            <a:ext cx="411418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gives us reaction rates (</a:t>
            </a:r>
            <a:r>
              <a:rPr lang="en-US" i="1" dirty="0"/>
              <a:t>K</a:t>
            </a:r>
            <a:r>
              <a:rPr lang="en-US" dirty="0"/>
              <a:t>), just like in chemistry, but they are a function of the electron’s temperature, NOT the gas temperature</a:t>
            </a:r>
          </a:p>
          <a:p>
            <a:endParaRPr lang="en-US" dirty="0"/>
          </a:p>
          <a:p>
            <a:r>
              <a:rPr lang="en-US" dirty="0"/>
              <a:t>But – we do get reactive gas species without heating up the background gas much</a:t>
            </a:r>
          </a:p>
        </p:txBody>
      </p:sp>
    </p:spTree>
    <p:extLst>
      <p:ext uri="{BB962C8B-B14F-4D97-AF65-F5344CB8AC3E}">
        <p14:creationId xmlns:p14="http://schemas.microsoft.com/office/powerpoint/2010/main" val="2435706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eft-Up Arrow 61"/>
          <p:cNvSpPr/>
          <p:nvPr/>
        </p:nvSpPr>
        <p:spPr>
          <a:xfrm>
            <a:off x="8681795" y="3739030"/>
            <a:ext cx="1546468" cy="1731538"/>
          </a:xfrm>
          <a:prstGeom prst="leftUpArrow">
            <a:avLst>
              <a:gd name="adj1" fmla="val 16936"/>
              <a:gd name="adj2" fmla="val 19355"/>
              <a:gd name="adj3" fmla="val 25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67148" y="2692569"/>
            <a:ext cx="1851471" cy="641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2264592" y="4942293"/>
            <a:ext cx="4564443" cy="70280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4337774" y="5617929"/>
            <a:ext cx="568036" cy="614452"/>
            <a:chOff x="5022139" y="1558008"/>
            <a:chExt cx="568036" cy="61445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22139" y="1919300"/>
              <a:ext cx="25316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275299" y="1666139"/>
              <a:ext cx="0" cy="50632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65222" y="1558008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265222" y="2018801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65222" y="1673206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65222" y="1788404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65222" y="1903602"/>
              <a:ext cx="324953" cy="12847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𝑣𝑎𝑐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29" y="5887999"/>
                <a:ext cx="1671483" cy="670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92028" y="1277138"/>
            <a:ext cx="47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most processing “plasmas” are still composed of around 99.9% neutral gas species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≈3×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1400" i="1">
                          <a:latin typeface="Cambria Math"/>
                          <a:ea typeface="Cambria Math"/>
                        </a:rPr>
                        <m:t>@100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𝑚𝑇𝑜𝑟𝑟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 300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33" y="1980302"/>
                <a:ext cx="3686201" cy="522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1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8" y="2538682"/>
                <a:ext cx="3358420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>
            <a:off x="2264588" y="4345289"/>
            <a:ext cx="4564443" cy="861501"/>
          </a:xfrm>
          <a:prstGeom prst="can">
            <a:avLst>
              <a:gd name="adj" fmla="val 36770"/>
            </a:avLst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64590" y="3795666"/>
            <a:ext cx="4564443" cy="754921"/>
            <a:chOff x="740589" y="3795665"/>
            <a:chExt cx="4564443" cy="754921"/>
          </a:xfrm>
        </p:grpSpPr>
        <p:sp>
          <p:nvSpPr>
            <p:cNvPr id="18" name="Can 17"/>
            <p:cNvSpPr/>
            <p:nvPr/>
          </p:nvSpPr>
          <p:spPr>
            <a:xfrm>
              <a:off x="740589" y="3847783"/>
              <a:ext cx="4564443" cy="70280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607" y="3997666"/>
              <a:ext cx="1627598" cy="143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9706" y="37956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cxnSp>
        <p:nvCxnSpPr>
          <p:cNvPr id="21" name="Straight Connector 20"/>
          <p:cNvCxnSpPr>
            <a:stCxn id="18" idx="3"/>
            <a:endCxn id="3" idx="0"/>
          </p:cNvCxnSpPr>
          <p:nvPr/>
        </p:nvCxnSpPr>
        <p:spPr>
          <a:xfrm>
            <a:off x="4546811" y="4550586"/>
            <a:ext cx="2" cy="74310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57205" y="46310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latin typeface="Cambria Math"/>
                          <a:ea typeface="Cambria Math"/>
                        </a:rPr>
                        <m:t>≈2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−10</m:t>
                      </m:r>
                      <m:r>
                        <a:rPr lang="en-US" sz="1400" i="1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en-US" sz="14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  <a:ea typeface="Cambria Math"/>
                        </a:rPr>
                        <m:t>typically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2985047"/>
                <a:ext cx="2241190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≈0.03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−0.1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𝑒𝑉</m:t>
                    </m:r>
                  </m:oMath>
                </a14:m>
                <a:r>
                  <a:rPr lang="en-US" sz="1400" dirty="0"/>
                  <a:t> typically</a:t>
                </a: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4" y="3426652"/>
                <a:ext cx="2407390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894910" y="4731949"/>
            <a:ext cx="530418" cy="41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7"/>
            <a:endCxn id="28" idx="3"/>
          </p:cNvCxnSpPr>
          <p:nvPr/>
        </p:nvCxnSpPr>
        <p:spPr>
          <a:xfrm flipV="1">
            <a:off x="5347651" y="2468212"/>
            <a:ext cx="1678421" cy="2324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66851" y="1277137"/>
            <a:ext cx="1770068" cy="1395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865306" y="2168720"/>
            <a:ext cx="328377" cy="307777"/>
            <a:chOff x="6341305" y="2168719"/>
            <a:chExt cx="328377" cy="307777"/>
          </a:xfrm>
        </p:grpSpPr>
        <p:sp>
          <p:nvSpPr>
            <p:cNvPr id="30" name="Oval 2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7726" y="2188466"/>
            <a:ext cx="337318" cy="307777"/>
            <a:chOff x="5534490" y="2123388"/>
            <a:chExt cx="337318" cy="307777"/>
          </a:xfrm>
        </p:grpSpPr>
        <p:sp>
          <p:nvSpPr>
            <p:cNvPr id="33" name="Oval 32"/>
            <p:cNvSpPr/>
            <p:nvPr/>
          </p:nvSpPr>
          <p:spPr>
            <a:xfrm>
              <a:off x="5773269" y="2185109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4490" y="2123388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𝑙𝑜𝑎𝑑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78" y="5839010"/>
                <a:ext cx="3075842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689184" y="4640010"/>
            <a:ext cx="0" cy="54788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89184" y="47374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 = L – 2s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62334" y="41976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V</a:t>
            </a:r>
            <a:r>
              <a:rPr lang="en-US" i="1" baseline="-25000" dirty="0" err="1"/>
              <a:t>f</a:t>
            </a:r>
            <a:endParaRPr lang="en-US" i="1" baseline="-25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59031" y="1890899"/>
            <a:ext cx="328377" cy="307777"/>
            <a:chOff x="6341305" y="2168719"/>
            <a:chExt cx="328377" cy="307777"/>
          </a:xfrm>
        </p:grpSpPr>
        <p:sp>
          <p:nvSpPr>
            <p:cNvPr id="40" name="Oval 39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1728" y="1779518"/>
            <a:ext cx="328377" cy="307777"/>
            <a:chOff x="6341305" y="2168719"/>
            <a:chExt cx="328377" cy="307777"/>
          </a:xfrm>
        </p:grpSpPr>
        <p:sp>
          <p:nvSpPr>
            <p:cNvPr id="43" name="Oval 42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93795" y="1446414"/>
            <a:ext cx="328377" cy="307777"/>
            <a:chOff x="6341305" y="2168719"/>
            <a:chExt cx="328377" cy="307777"/>
          </a:xfrm>
        </p:grpSpPr>
        <p:sp>
          <p:nvSpPr>
            <p:cNvPr id="46" name="Oval 45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2057" y="1600303"/>
            <a:ext cx="328377" cy="307777"/>
            <a:chOff x="6341305" y="2168719"/>
            <a:chExt cx="328377" cy="307777"/>
          </a:xfrm>
        </p:grpSpPr>
        <p:sp>
          <p:nvSpPr>
            <p:cNvPr id="49" name="Oval 48"/>
            <p:cNvSpPr/>
            <p:nvPr/>
          </p:nvSpPr>
          <p:spPr>
            <a:xfrm>
              <a:off x="6341305" y="2233136"/>
              <a:ext cx="98539" cy="9853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84026" y="21687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</a:t>
              </a:r>
              <a:endParaRPr lang="en-US" sz="1400" baseline="30000" dirty="0"/>
            </a:p>
          </p:txBody>
        </p:sp>
      </p:grpSp>
      <p:cxnSp>
        <p:nvCxnSpPr>
          <p:cNvPr id="51" name="Straight Arrow Connector 50"/>
          <p:cNvCxnSpPr>
            <a:stCxn id="33" idx="6"/>
            <a:endCxn id="30" idx="2"/>
          </p:cNvCxnSpPr>
          <p:nvPr/>
        </p:nvCxnSpPr>
        <p:spPr>
          <a:xfrm flipV="1">
            <a:off x="7385045" y="2282406"/>
            <a:ext cx="480261" cy="1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63844" y="2018978"/>
            <a:ext cx="317550" cy="219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832157" y="1536158"/>
            <a:ext cx="98539" cy="985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74877" y="147174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aseline="30000" dirty="0"/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𝑅𝑎𝑡𝑒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𝐸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1400" i="1">
                              <a:latin typeface="Cambria Math"/>
                            </a:rPr>
                            <m:t>𝑑𝐸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728" y="2626116"/>
                <a:ext cx="3545971" cy="7288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8689351" y="5034247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Assume a form of </a:t>
            </a:r>
            <a:r>
              <a:rPr lang="en-US" sz="1100" i="1" dirty="0" err="1"/>
              <a:t>f</a:t>
            </a:r>
            <a:r>
              <a:rPr lang="en-US" sz="1100" i="1" baseline="-25000" dirty="0" err="1"/>
              <a:t>e</a:t>
            </a:r>
            <a:r>
              <a:rPr lang="en-US" sz="1100" i="1" dirty="0"/>
              <a:t>(E)</a:t>
            </a:r>
          </a:p>
        </p:txBody>
      </p:sp>
      <p:sp>
        <p:nvSpPr>
          <p:cNvPr id="8192" name="Right Brace 8191"/>
          <p:cNvSpPr/>
          <p:nvPr/>
        </p:nvSpPr>
        <p:spPr>
          <a:xfrm rot="16200000">
            <a:off x="9258819" y="1655525"/>
            <a:ext cx="460978" cy="1874551"/>
          </a:xfrm>
          <a:prstGeom prst="rightBrace">
            <a:avLst>
              <a:gd name="adj1" fmla="val 8333"/>
              <a:gd name="adj2" fmla="val 504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TextBox 8192"/>
          <p:cNvSpPr txBox="1"/>
          <p:nvPr/>
        </p:nvSpPr>
        <p:spPr>
          <a:xfrm>
            <a:off x="9359533" y="21077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70096" y="3333908"/>
            <a:ext cx="3698313" cy="2677709"/>
            <a:chOff x="5446095" y="3333907"/>
            <a:chExt cx="3698313" cy="2677709"/>
          </a:xfrm>
        </p:grpSpPr>
        <p:pic>
          <p:nvPicPr>
            <p:cNvPr id="8194" name="Picture 2" descr="Reaction rates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" r="5767"/>
            <a:stretch/>
          </p:blipFill>
          <p:spPr bwMode="auto">
            <a:xfrm>
              <a:off x="5446095" y="3333907"/>
              <a:ext cx="3698313" cy="2677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5973975" y="5164118"/>
              <a:ext cx="3013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www.lxcat.net/SIGLO</a:t>
              </a:r>
            </a:p>
            <a:p>
              <a:pPr algn="r"/>
              <a:r>
                <a:rPr lang="en-US" sz="1400" dirty="0"/>
                <a:t>BOLSIG solver, </a:t>
              </a:r>
              <a:r>
                <a:rPr lang="en-US" sz="1400" dirty="0" err="1"/>
                <a:t>Maxwellian</a:t>
              </a:r>
              <a:r>
                <a:rPr lang="en-US" sz="1400" dirty="0"/>
                <a:t> Assumption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83325" y="4518322"/>
            <a:ext cx="22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, n</a:t>
            </a:r>
            <a:r>
              <a:rPr lang="en-US" i="1" baseline="-25000" dirty="0"/>
              <a:t>e</a:t>
            </a:r>
            <a:r>
              <a:rPr lang="en-US" i="1" dirty="0"/>
              <a:t>, T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p</a:t>
            </a:r>
            <a:r>
              <a:rPr lang="en-US" i="1" dirty="0"/>
              <a:t>, p, </a:t>
            </a:r>
            <a:r>
              <a:rPr lang="en-US" i="1" dirty="0" err="1"/>
              <a:t>K</a:t>
            </a:r>
            <a:r>
              <a:rPr lang="en-US" i="1" baseline="-25000" dirty="0" err="1"/>
              <a:t>me</a:t>
            </a:r>
            <a:r>
              <a:rPr lang="en-US" i="1" dirty="0"/>
              <a:t>, </a:t>
            </a:r>
          </a:p>
          <a:p>
            <a:r>
              <a:rPr lang="en-US" i="1" dirty="0" err="1"/>
              <a:t>K</a:t>
            </a:r>
            <a:r>
              <a:rPr lang="en-US" i="1" baseline="-25000" dirty="0" err="1"/>
              <a:t>ex</a:t>
            </a:r>
            <a:r>
              <a:rPr lang="en-US" i="1" dirty="0"/>
              <a:t>, </a:t>
            </a:r>
            <a:r>
              <a:rPr lang="en-US" i="1" dirty="0" err="1"/>
              <a:t>K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iz</a:t>
            </a:r>
            <a:r>
              <a:rPr lang="en-US" i="1" dirty="0"/>
              <a:t>, </a:t>
            </a:r>
            <a:r>
              <a:rPr lang="en-US" i="1" dirty="0" err="1"/>
              <a:t>E</a:t>
            </a:r>
            <a:r>
              <a:rPr lang="en-US" i="1" baseline="-25000" dirty="0" err="1"/>
              <a:t>ex</a:t>
            </a:r>
            <a:r>
              <a:rPr lang="en-US" i="1" dirty="0"/>
              <a:t>, n</a:t>
            </a:r>
            <a:r>
              <a:rPr lang="en-US" i="1" baseline="-25000" dirty="0"/>
              <a:t>g</a:t>
            </a:r>
            <a:r>
              <a:rPr lang="en-US" i="1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endParaRPr lang="en-US" i="1" baseline="-25000" dirty="0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634539" y="587320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What happens if we fill this capacitor with a plasma?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8FD16B-D547-B906-0729-6489CD2714AE}"/>
              </a:ext>
            </a:extLst>
          </p:cNvPr>
          <p:cNvSpPr txBox="1"/>
          <p:nvPr/>
        </p:nvSpPr>
        <p:spPr>
          <a:xfrm>
            <a:off x="6644357" y="1277209"/>
            <a:ext cx="510120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gives us reaction rates (</a:t>
            </a:r>
            <a:r>
              <a:rPr lang="en-US" i="1" dirty="0"/>
              <a:t>K</a:t>
            </a:r>
            <a:r>
              <a:rPr lang="en-US" dirty="0"/>
              <a:t>), just like in chemistry, but they are a function of the electron’s temperature, NOT the gas temperature</a:t>
            </a:r>
          </a:p>
          <a:p>
            <a:endParaRPr lang="en-US" dirty="0"/>
          </a:p>
          <a:p>
            <a:r>
              <a:rPr lang="en-US" dirty="0"/>
              <a:t>But – we do get reactive gas species without heating up the background gas much and we can control it with electron temperature</a:t>
            </a:r>
          </a:p>
        </p:txBody>
      </p:sp>
      <p:pic>
        <p:nvPicPr>
          <p:cNvPr id="65" name="Picture 2" descr="Trademark Logo THING 1 THING 2">
            <a:extLst>
              <a:ext uri="{FF2B5EF4-FFF2-40B4-BE49-F238E27FC236}">
                <a16:creationId xmlns:a16="http://schemas.microsoft.com/office/drawing/2014/main" id="{08AEE453-7BFC-35B9-AAAD-B4AD77BA7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446497" y="3802939"/>
            <a:ext cx="1896784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A19DA60-5B5A-3F25-D013-A941D9E4DA42}"/>
              </a:ext>
            </a:extLst>
          </p:cNvPr>
          <p:cNvSpPr txBox="1"/>
          <p:nvPr/>
        </p:nvSpPr>
        <p:spPr>
          <a:xfrm rot="20716379">
            <a:off x="8037805" y="4259265"/>
            <a:ext cx="2749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ACHIEVED!</a:t>
            </a:r>
          </a:p>
        </p:txBody>
      </p:sp>
    </p:spTree>
    <p:extLst>
      <p:ext uri="{BB962C8B-B14F-4D97-AF65-F5344CB8AC3E}">
        <p14:creationId xmlns:p14="http://schemas.microsoft.com/office/powerpoint/2010/main" val="3568725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1476"/>
            <a:ext cx="10972800" cy="1068387"/>
          </a:xfrm>
        </p:spPr>
        <p:txBody>
          <a:bodyPr>
            <a:normAutofit/>
          </a:bodyPr>
          <a:lstStyle/>
          <a:p>
            <a:r>
              <a:rPr lang="en-US" dirty="0"/>
              <a:t>However - the list of reactions gets very long, and very difficult to set up and solve balance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7233" y="1587812"/>
            <a:ext cx="4945200" cy="3584171"/>
          </a:xfrm>
        </p:spPr>
        <p:txBody>
          <a:bodyPr/>
          <a:lstStyle/>
          <a:p>
            <a:r>
              <a:rPr lang="en-US" dirty="0"/>
              <a:t>Imagine the list of pertinent reactions for something like SF</a:t>
            </a:r>
            <a:r>
              <a:rPr lang="en-US" baseline="-25000" dirty="0"/>
              <a:t>6</a:t>
            </a:r>
            <a:r>
              <a:rPr lang="en-US" dirty="0"/>
              <a:t>, CF</a:t>
            </a:r>
            <a:r>
              <a:rPr lang="en-US" baseline="-25000" dirty="0"/>
              <a:t>4</a:t>
            </a:r>
            <a:r>
              <a:rPr lang="en-US" dirty="0"/>
              <a:t>,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8</a:t>
            </a:r>
            <a:r>
              <a:rPr lang="en-US" dirty="0"/>
              <a:t>, or Si(OC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5</a:t>
            </a:r>
            <a:r>
              <a:rPr lang="en-US" dirty="0"/>
              <a:t>)</a:t>
            </a:r>
            <a:r>
              <a:rPr lang="en-US" baseline="-25000" dirty="0"/>
              <a:t>4</a:t>
            </a:r>
            <a:r>
              <a:rPr lang="en-US" dirty="0"/>
              <a:t> (TEOS)</a:t>
            </a:r>
          </a:p>
          <a:p>
            <a:r>
              <a:rPr lang="en-US" dirty="0"/>
              <a:t>Even worse, realize that rarely is only one gas used for a process.  Dielectric etch would run </a:t>
            </a:r>
            <a:r>
              <a:rPr lang="en-US" dirty="0" err="1"/>
              <a:t>Ar</a:t>
            </a:r>
            <a:r>
              <a:rPr lang="en-US" dirty="0"/>
              <a:t>, O</a:t>
            </a:r>
            <a:r>
              <a:rPr lang="en-US" baseline="-25000" dirty="0"/>
              <a:t>2</a:t>
            </a:r>
            <a:r>
              <a:rPr lang="en-US" dirty="0"/>
              <a:t>, and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8</a:t>
            </a:r>
            <a:r>
              <a:rPr lang="en-US" dirty="0"/>
              <a:t> at the same time.</a:t>
            </a:r>
          </a:p>
          <a:p>
            <a:r>
              <a:rPr lang="en-US" dirty="0"/>
              <a:t>And even if you could build a complete set of reactions, the cross sections and rate constants for many of these species are at best “qualitative”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38" y="1336268"/>
            <a:ext cx="3456928" cy="541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531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34606"/>
            <a:ext cx="10972800" cy="1068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And the list of reactions gets very long, and very difficult to set up and solve balance equations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003" y="3311526"/>
            <a:ext cx="11939994" cy="2460624"/>
            <a:chOff x="126003" y="2530476"/>
            <a:chExt cx="11939994" cy="2460624"/>
          </a:xfrm>
        </p:grpSpPr>
        <p:grpSp>
          <p:nvGrpSpPr>
            <p:cNvPr id="7" name="Group 6"/>
            <p:cNvGrpSpPr/>
            <p:nvPr/>
          </p:nvGrpSpPr>
          <p:grpSpPr>
            <a:xfrm>
              <a:off x="126003" y="2530476"/>
              <a:ext cx="11939994" cy="2460624"/>
              <a:chOff x="-26851429" y="-1358024"/>
              <a:chExt cx="48454231" cy="998557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10171" r="9804"/>
              <a:stretch/>
            </p:blipFill>
            <p:spPr>
              <a:xfrm>
                <a:off x="-26851429" y="-1338973"/>
                <a:ext cx="5731329" cy="966470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r="24990"/>
              <a:stretch/>
            </p:blipFill>
            <p:spPr>
              <a:xfrm>
                <a:off x="-16254564" y="-1358024"/>
                <a:ext cx="4991102" cy="9702801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r="31569"/>
              <a:stretch/>
            </p:blipFill>
            <p:spPr>
              <a:xfrm>
                <a:off x="-6627224" y="-1358024"/>
                <a:ext cx="4275313" cy="960120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r="28622"/>
              <a:stretch/>
            </p:blipFill>
            <p:spPr>
              <a:xfrm>
                <a:off x="2294904" y="-1358024"/>
                <a:ext cx="4531943" cy="956310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r="24672"/>
              <a:stretch/>
            </p:blipFill>
            <p:spPr>
              <a:xfrm>
                <a:off x="11568785" y="-1358024"/>
                <a:ext cx="4744517" cy="9525001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-21120100" y="-1338973"/>
                <a:ext cx="4863712" cy="9961045"/>
                <a:chOff x="-20393997" y="-1760474"/>
                <a:chExt cx="4863712" cy="996104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25485" b="2237"/>
                <a:stretch/>
              </p:blipFill>
              <p:spPr>
                <a:xfrm>
                  <a:off x="-20374907" y="-1434224"/>
                  <a:ext cx="4844622" cy="9634795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-20393997" y="-1760474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16370738" y="-1358024"/>
                <a:ext cx="5232064" cy="7010400"/>
                <a:chOff x="31227823" y="-1059542"/>
                <a:chExt cx="5232064" cy="7010400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18249" b="11826"/>
                <a:stretch/>
              </p:blipFill>
              <p:spPr>
                <a:xfrm>
                  <a:off x="31227823" y="-812800"/>
                  <a:ext cx="5232064" cy="676365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31227823" y="-1059542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6884283" y="-1358024"/>
                <a:ext cx="4627066" cy="9929440"/>
                <a:chOff x="18290992" y="-1843023"/>
                <a:chExt cx="4627066" cy="9929440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9"/>
                <a:srcRect r="28271"/>
                <a:stretch/>
              </p:blipFill>
              <p:spPr>
                <a:xfrm>
                  <a:off x="18290992" y="-1578284"/>
                  <a:ext cx="4627066" cy="966470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18290992" y="-1843023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-11240122" y="-1358024"/>
                <a:ext cx="4531943" cy="9966667"/>
                <a:chOff x="-7133315" y="-1772298"/>
                <a:chExt cx="4531943" cy="9966667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r="29146"/>
                <a:stretch/>
              </p:blipFill>
              <p:spPr>
                <a:xfrm>
                  <a:off x="-7133315" y="-1483032"/>
                  <a:ext cx="4462686" cy="967740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-7133315" y="-1772298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-2294475" y="-1338973"/>
                <a:ext cx="4531943" cy="9966519"/>
                <a:chOff x="5498754" y="-1803901"/>
                <a:chExt cx="4531943" cy="9966519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34425"/>
                <a:stretch/>
              </p:blipFill>
              <p:spPr>
                <a:xfrm>
                  <a:off x="5498754" y="-1527483"/>
                  <a:ext cx="4196790" cy="9690101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5498754" y="-1803901"/>
                  <a:ext cx="4531943" cy="315540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Rectangle 7"/>
            <p:cNvSpPr/>
            <p:nvPr/>
          </p:nvSpPr>
          <p:spPr>
            <a:xfrm>
              <a:off x="126003" y="2608231"/>
              <a:ext cx="1412303" cy="237821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38307" y="2608231"/>
              <a:ext cx="1206956" cy="427069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39835" y="3035300"/>
              <a:ext cx="1206956" cy="1222665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38307" y="4257965"/>
              <a:ext cx="1206956" cy="7284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47157" y="2601756"/>
              <a:ext cx="5691932" cy="238468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39089" y="2603286"/>
              <a:ext cx="1154157" cy="211328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93246" y="2746017"/>
              <a:ext cx="1154157" cy="1978125"/>
            </a:xfrm>
            <a:prstGeom prst="rect">
              <a:avLst/>
            </a:prstGeom>
            <a:solidFill>
              <a:schemeClr val="accent6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000625" y="2035086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624 Reactions!</a:t>
            </a:r>
          </a:p>
        </p:txBody>
      </p:sp>
    </p:spTree>
    <p:extLst>
      <p:ext uri="{BB962C8B-B14F-4D97-AF65-F5344CB8AC3E}">
        <p14:creationId xmlns:p14="http://schemas.microsoft.com/office/powerpoint/2010/main" val="2464643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003" y="3311526"/>
            <a:ext cx="11939994" cy="2460624"/>
            <a:chOff x="126003" y="2530476"/>
            <a:chExt cx="11939994" cy="2460624"/>
          </a:xfrm>
        </p:grpSpPr>
        <p:grpSp>
          <p:nvGrpSpPr>
            <p:cNvPr id="3" name="Group 2"/>
            <p:cNvGrpSpPr/>
            <p:nvPr/>
          </p:nvGrpSpPr>
          <p:grpSpPr>
            <a:xfrm>
              <a:off x="126003" y="2530476"/>
              <a:ext cx="11939994" cy="2460624"/>
              <a:chOff x="-26851429" y="-1358024"/>
              <a:chExt cx="48454231" cy="998557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0171" r="9804"/>
              <a:stretch/>
            </p:blipFill>
            <p:spPr>
              <a:xfrm>
                <a:off x="-26851429" y="-1338973"/>
                <a:ext cx="5731329" cy="966470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r="24990"/>
              <a:stretch/>
            </p:blipFill>
            <p:spPr>
              <a:xfrm>
                <a:off x="-16254564" y="-1358024"/>
                <a:ext cx="4991102" cy="970280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r="31569"/>
              <a:stretch/>
            </p:blipFill>
            <p:spPr>
              <a:xfrm>
                <a:off x="-6627224" y="-1358024"/>
                <a:ext cx="4275313" cy="960120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r="28622"/>
              <a:stretch/>
            </p:blipFill>
            <p:spPr>
              <a:xfrm>
                <a:off x="2294904" y="-1358024"/>
                <a:ext cx="4531943" cy="956310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r="24672"/>
              <a:stretch/>
            </p:blipFill>
            <p:spPr>
              <a:xfrm>
                <a:off x="11568785" y="-1358024"/>
                <a:ext cx="4744517" cy="9525001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-21120100" y="-1338973"/>
                <a:ext cx="4863712" cy="9961045"/>
                <a:chOff x="-20393997" y="-1760474"/>
                <a:chExt cx="4863712" cy="9961045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25485" b="2237"/>
                <a:stretch/>
              </p:blipFill>
              <p:spPr>
                <a:xfrm>
                  <a:off x="-20374907" y="-1434224"/>
                  <a:ext cx="4844622" cy="9634795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-20393997" y="-1760474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16370738" y="-1358024"/>
                <a:ext cx="5232064" cy="7010400"/>
                <a:chOff x="31227823" y="-1059542"/>
                <a:chExt cx="5232064" cy="7010400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18249" b="11826"/>
                <a:stretch/>
              </p:blipFill>
              <p:spPr>
                <a:xfrm>
                  <a:off x="31227823" y="-812800"/>
                  <a:ext cx="5232064" cy="676365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31227823" y="-1059542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884283" y="-1358024"/>
                <a:ext cx="4627066" cy="9929440"/>
                <a:chOff x="18290992" y="-1843023"/>
                <a:chExt cx="4627066" cy="9929440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9"/>
                <a:srcRect r="28271"/>
                <a:stretch/>
              </p:blipFill>
              <p:spPr>
                <a:xfrm>
                  <a:off x="18290992" y="-1578284"/>
                  <a:ext cx="4627066" cy="9664701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18290992" y="-1843023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-11240122" y="-1358024"/>
                <a:ext cx="4531943" cy="9966667"/>
                <a:chOff x="-7133315" y="-1772298"/>
                <a:chExt cx="4531943" cy="9966667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r="29146"/>
                <a:stretch/>
              </p:blipFill>
              <p:spPr>
                <a:xfrm>
                  <a:off x="-7133315" y="-1483032"/>
                  <a:ext cx="4462686" cy="967740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-7133315" y="-1772298"/>
                  <a:ext cx="4531943" cy="31554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-2294475" y="-1338973"/>
                <a:ext cx="4531943" cy="9966519"/>
                <a:chOff x="5498754" y="-1803901"/>
                <a:chExt cx="4531943" cy="996651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34425"/>
                <a:stretch/>
              </p:blipFill>
              <p:spPr>
                <a:xfrm>
                  <a:off x="5498754" y="-1527483"/>
                  <a:ext cx="4196790" cy="9690101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8622" b="96700"/>
                <a:stretch/>
              </p:blipFill>
              <p:spPr>
                <a:xfrm>
                  <a:off x="5498754" y="-1803901"/>
                  <a:ext cx="4531943" cy="315540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Rectangle 3"/>
            <p:cNvSpPr/>
            <p:nvPr/>
          </p:nvSpPr>
          <p:spPr>
            <a:xfrm>
              <a:off x="126003" y="2608231"/>
              <a:ext cx="1412303" cy="237821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38307" y="2608231"/>
              <a:ext cx="1206956" cy="427069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9835" y="3035300"/>
              <a:ext cx="1206956" cy="1222665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8307" y="4257965"/>
              <a:ext cx="1206956" cy="7284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7157" y="2601756"/>
              <a:ext cx="5691932" cy="238468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39089" y="2603286"/>
              <a:ext cx="1154157" cy="211328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593246" y="2746017"/>
              <a:ext cx="1154157" cy="1978125"/>
            </a:xfrm>
            <a:prstGeom prst="rect">
              <a:avLst/>
            </a:prstGeom>
            <a:solidFill>
              <a:schemeClr val="accent6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000625" y="2035086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624 Reactions!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2525" y="2124893"/>
            <a:ext cx="23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Electron Impact Driven</a:t>
            </a:r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 flipH="1">
            <a:off x="1362075" y="2494225"/>
            <a:ext cx="955417" cy="97281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82879" y="6215211"/>
            <a:ext cx="389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Charge Exchange Free Electron Forming</a:t>
            </a: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flipH="1" flipV="1">
            <a:off x="2524125" y="4741696"/>
            <a:ext cx="1705954" cy="147351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32062" y="2489082"/>
            <a:ext cx="230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Positive (and negative)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Ion Driven Reactions</a:t>
            </a: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3857625" y="3135413"/>
            <a:ext cx="1929016" cy="10702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6" idx="2"/>
          </p:cNvCxnSpPr>
          <p:nvPr/>
        </p:nvCxnSpPr>
        <p:spPr>
          <a:xfrm>
            <a:off x="5786641" y="3135413"/>
            <a:ext cx="786017" cy="1292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2"/>
          </p:cNvCxnSpPr>
          <p:nvPr/>
        </p:nvCxnSpPr>
        <p:spPr>
          <a:xfrm>
            <a:off x="5786641" y="3135413"/>
            <a:ext cx="2873263" cy="10702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562914" y="2133339"/>
            <a:ext cx="246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Excited Atomic and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Molecular Specie Driven</a:t>
            </a: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>
            <a:off x="9795463" y="2779670"/>
            <a:ext cx="374861" cy="123318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24775" y="6215211"/>
            <a:ext cx="379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“Boring” Gas Phase Ground State Stuff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8743950" y="5658658"/>
            <a:ext cx="247650" cy="556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0386288" y="3489689"/>
            <a:ext cx="212168" cy="27349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1155681" y="4583708"/>
            <a:ext cx="265678" cy="1670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26003" y="5219700"/>
            <a:ext cx="1412303" cy="136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118585" y="4385140"/>
            <a:ext cx="1064489" cy="932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18585" y="4967764"/>
            <a:ext cx="1064489" cy="18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18585" y="5384235"/>
            <a:ext cx="1064489" cy="89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191392" y="5569103"/>
            <a:ext cx="1064489" cy="89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184547" y="5213629"/>
            <a:ext cx="1064489" cy="89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177278" y="4205671"/>
            <a:ext cx="1064489" cy="57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79649" y="4129213"/>
            <a:ext cx="1064489" cy="57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317704" y="3808985"/>
            <a:ext cx="1064489" cy="156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307995" y="4521827"/>
            <a:ext cx="1064489" cy="1136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438900" y="3702536"/>
            <a:ext cx="1135748" cy="1802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900827" y="2525688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Boltzmann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Reactions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68724" y="5849998"/>
            <a:ext cx="35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Reactions where we have to “guess”</a:t>
            </a:r>
          </a:p>
        </p:txBody>
      </p:sp>
      <p:cxnSp>
        <p:nvCxnSpPr>
          <p:cNvPr id="59" name="Straight Arrow Connector 58"/>
          <p:cNvCxnSpPr>
            <a:stCxn id="58" idx="1"/>
            <a:endCxn id="46" idx="3"/>
          </p:cNvCxnSpPr>
          <p:nvPr/>
        </p:nvCxnSpPr>
        <p:spPr>
          <a:xfrm flipH="1" flipV="1">
            <a:off x="1538306" y="5287963"/>
            <a:ext cx="3230418" cy="7467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48" idx="2"/>
          </p:cNvCxnSpPr>
          <p:nvPr/>
        </p:nvCxnSpPr>
        <p:spPr>
          <a:xfrm flipV="1">
            <a:off x="5487203" y="5156199"/>
            <a:ext cx="163627" cy="763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49" idx="2"/>
          </p:cNvCxnSpPr>
          <p:nvPr/>
        </p:nvCxnSpPr>
        <p:spPr>
          <a:xfrm flipH="1" flipV="1">
            <a:off x="5650830" y="5473700"/>
            <a:ext cx="96553" cy="442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299658" y="4196495"/>
            <a:ext cx="245421" cy="168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52" idx="2"/>
          </p:cNvCxnSpPr>
          <p:nvPr/>
        </p:nvCxnSpPr>
        <p:spPr>
          <a:xfrm flipV="1">
            <a:off x="6466996" y="4263101"/>
            <a:ext cx="242527" cy="1632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0" idx="2"/>
          </p:cNvCxnSpPr>
          <p:nvPr/>
        </p:nvCxnSpPr>
        <p:spPr>
          <a:xfrm flipH="1" flipV="1">
            <a:off x="6723637" y="5658568"/>
            <a:ext cx="86185" cy="206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1" idx="2"/>
          </p:cNvCxnSpPr>
          <p:nvPr/>
        </p:nvCxnSpPr>
        <p:spPr>
          <a:xfrm flipH="1" flipV="1">
            <a:off x="6716792" y="5303094"/>
            <a:ext cx="419027" cy="591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4" idx="2"/>
          </p:cNvCxnSpPr>
          <p:nvPr/>
        </p:nvCxnSpPr>
        <p:spPr>
          <a:xfrm flipV="1">
            <a:off x="7498091" y="3965574"/>
            <a:ext cx="351858" cy="1908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5" idx="2"/>
          </p:cNvCxnSpPr>
          <p:nvPr/>
        </p:nvCxnSpPr>
        <p:spPr>
          <a:xfrm flipH="1" flipV="1">
            <a:off x="7840240" y="5658568"/>
            <a:ext cx="9708" cy="256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9" idx="2"/>
          </p:cNvCxnSpPr>
          <p:nvPr/>
        </p:nvCxnSpPr>
        <p:spPr>
          <a:xfrm flipV="1">
            <a:off x="8196023" y="5497618"/>
            <a:ext cx="820145" cy="412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47" idx="2"/>
          </p:cNvCxnSpPr>
          <p:nvPr/>
        </p:nvCxnSpPr>
        <p:spPr>
          <a:xfrm flipV="1">
            <a:off x="5170077" y="4478392"/>
            <a:ext cx="480753" cy="1442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125759" y="3381924"/>
            <a:ext cx="1412303" cy="834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535580" y="3651819"/>
            <a:ext cx="1205049" cy="1280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531409" y="3806663"/>
            <a:ext cx="1205049" cy="12266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30707" y="5505191"/>
            <a:ext cx="1412303" cy="11126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>
            <a:stCxn id="57" idx="1"/>
          </p:cNvCxnSpPr>
          <p:nvPr/>
        </p:nvCxnSpPr>
        <p:spPr>
          <a:xfrm flipH="1">
            <a:off x="1531409" y="2848854"/>
            <a:ext cx="1369418" cy="6408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71" idx="0"/>
          </p:cNvCxnSpPr>
          <p:nvPr/>
        </p:nvCxnSpPr>
        <p:spPr>
          <a:xfrm flipH="1">
            <a:off x="2138105" y="3153654"/>
            <a:ext cx="1067522" cy="4981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72" idx="3"/>
          </p:cNvCxnSpPr>
          <p:nvPr/>
        </p:nvCxnSpPr>
        <p:spPr>
          <a:xfrm flipH="1">
            <a:off x="2736458" y="3115633"/>
            <a:ext cx="956549" cy="13043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57" idx="2"/>
            <a:endCxn id="73" idx="0"/>
          </p:cNvCxnSpPr>
          <p:nvPr/>
        </p:nvCxnSpPr>
        <p:spPr>
          <a:xfrm flipH="1">
            <a:off x="836859" y="3172019"/>
            <a:ext cx="2659644" cy="23331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itle 1"/>
          <p:cNvSpPr txBox="1">
            <a:spLocks/>
          </p:cNvSpPr>
          <p:nvPr/>
        </p:nvSpPr>
        <p:spPr>
          <a:xfrm>
            <a:off x="609600" y="434606"/>
            <a:ext cx="10972800" cy="1068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And the list of reactions gets very long, and very difficult to set up and solve balance equations</a:t>
            </a:r>
          </a:p>
        </p:txBody>
      </p:sp>
    </p:spTree>
    <p:extLst>
      <p:ext uri="{BB962C8B-B14F-4D97-AF65-F5344CB8AC3E}">
        <p14:creationId xmlns:p14="http://schemas.microsoft.com/office/powerpoint/2010/main" val="3465951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173"/>
            <a:ext cx="8229600" cy="1068387"/>
          </a:xfrm>
        </p:spPr>
        <p:txBody>
          <a:bodyPr/>
          <a:lstStyle/>
          <a:p>
            <a:r>
              <a:rPr lang="en-US" dirty="0"/>
              <a:t>Plasma technology has had (and still does) need to keep 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7555"/>
            <a:ext cx="8229600" cy="4889500"/>
          </a:xfrm>
        </p:spPr>
        <p:txBody>
          <a:bodyPr/>
          <a:lstStyle/>
          <a:p>
            <a:r>
              <a:rPr lang="en-US" sz="1800" dirty="0"/>
              <a:t>1990’s – etch rate, etch selectivity, dual </a:t>
            </a:r>
            <a:r>
              <a:rPr lang="en-US" sz="1800" dirty="0" err="1"/>
              <a:t>damescene</a:t>
            </a:r>
            <a:endParaRPr lang="en-US" sz="1800" dirty="0"/>
          </a:p>
          <a:p>
            <a:r>
              <a:rPr lang="en-US" sz="1800" dirty="0"/>
              <a:t>2000’s – profile shape, aspect ratio, 300mm</a:t>
            </a:r>
          </a:p>
          <a:p>
            <a:r>
              <a:rPr lang="en-US" sz="1800" dirty="0"/>
              <a:t>2010’s – aspect ratio, complex material stacks, residual material damage</a:t>
            </a:r>
          </a:p>
          <a:p>
            <a:r>
              <a:rPr lang="en-US" sz="1800" dirty="0"/>
              <a:t>2020’s – (one person’s opinion at least) – new pathways for anisotropy + advanced chemistry control to maintain anisotropy with minimal device damage down to the atomic scale</a:t>
            </a:r>
          </a:p>
        </p:txBody>
      </p:sp>
      <p:pic>
        <p:nvPicPr>
          <p:cNvPr id="15362" name="Picture 2" descr="http://electroiq.com/wp-content/uploads/2014/01/etch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58" y="3390791"/>
            <a:ext cx="2686265" cy="21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2158" y="5432608"/>
            <a:ext cx="31117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Keren </a:t>
            </a:r>
            <a:r>
              <a:rPr lang="en-US" sz="1100" dirty="0" err="1"/>
              <a:t>Kanarik</a:t>
            </a:r>
            <a:r>
              <a:rPr lang="en-US" sz="1100" dirty="0"/>
              <a:t> et. al., “Moving atomic layer etch </a:t>
            </a:r>
          </a:p>
          <a:p>
            <a:r>
              <a:rPr lang="en-US" sz="1100" dirty="0"/>
              <a:t>from lab to fab”, </a:t>
            </a:r>
            <a:r>
              <a:rPr lang="en-US" sz="1100" i="1" dirty="0"/>
              <a:t>Solid State Technology Magazine</a:t>
            </a:r>
            <a:r>
              <a:rPr lang="en-US" sz="1100" dirty="0"/>
              <a:t>, </a:t>
            </a:r>
          </a:p>
          <a:p>
            <a:r>
              <a:rPr lang="en-US" sz="1100" dirty="0"/>
              <a:t>January 2014</a:t>
            </a:r>
          </a:p>
        </p:txBody>
      </p:sp>
      <p:pic>
        <p:nvPicPr>
          <p:cNvPr id="15364" name="Picture 4" descr="https://www.intechopen.com/source/html/8670/media/image2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31" y="3495743"/>
            <a:ext cx="2404745" cy="16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5" y="5105627"/>
            <a:ext cx="1819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Silicon Quantum Dot</a:t>
            </a:r>
          </a:p>
          <a:p>
            <a:r>
              <a:rPr lang="en-US" sz="1100" dirty="0"/>
              <a:t>Single electron transistor</a:t>
            </a:r>
          </a:p>
          <a:p>
            <a:r>
              <a:rPr lang="en-US" sz="1100" dirty="0"/>
              <a:t>Michael Wang, </a:t>
            </a:r>
            <a:r>
              <a:rPr lang="en-US" sz="1100" i="1" dirty="0"/>
              <a:t>Lithography, </a:t>
            </a:r>
          </a:p>
          <a:p>
            <a:r>
              <a:rPr lang="en-US" sz="1100" dirty="0" err="1"/>
              <a:t>Intech</a:t>
            </a:r>
            <a:r>
              <a:rPr lang="en-US" sz="1100" dirty="0"/>
              <a:t> Press (2010)</a:t>
            </a:r>
          </a:p>
        </p:txBody>
      </p:sp>
      <p:pic>
        <p:nvPicPr>
          <p:cNvPr id="15366" name="Picture 6" descr="https://m.eet.com/images/eetimes/2016/01/1328711/Samsung-14-LPE-FinFET-Trans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50" y="3552630"/>
            <a:ext cx="2918951" cy="24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5766" y="6038225"/>
            <a:ext cx="2186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Kevin Gibb, “Samsung’s 14 nm LPE </a:t>
            </a:r>
          </a:p>
          <a:p>
            <a:r>
              <a:rPr lang="en-US" sz="1100" dirty="0" err="1"/>
              <a:t>FinFET</a:t>
            </a:r>
            <a:r>
              <a:rPr lang="en-US" sz="1100" dirty="0"/>
              <a:t> Transistors”, </a:t>
            </a:r>
            <a:r>
              <a:rPr lang="en-US" sz="1100" i="1" dirty="0" err="1"/>
              <a:t>EETimes</a:t>
            </a:r>
            <a:r>
              <a:rPr lang="en-US" sz="11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940852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92" y="702874"/>
            <a:ext cx="11964937" cy="1068387"/>
          </a:xfrm>
        </p:spPr>
        <p:txBody>
          <a:bodyPr/>
          <a:lstStyle/>
          <a:p>
            <a:r>
              <a:rPr lang="en-US" dirty="0"/>
              <a:t>Summary – we need two things to drive device fabrication – ions and reactive low temperature chemistry.  Plasmas give us both.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7392" y="5717691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8124" y="247101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</a:t>
            </a:r>
            <a:r>
              <a:rPr lang="en-US" baseline="-25000" dirty="0"/>
              <a:t>4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6334341" y="2840347"/>
            <a:ext cx="0" cy="38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14" y="3442437"/>
            <a:ext cx="3744852" cy="164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1761" y="3223873"/>
            <a:ext cx="3965171" cy="2061556"/>
          </a:xfrm>
          <a:prstGeom prst="roundRect">
            <a:avLst/>
          </a:prstGeom>
          <a:solidFill>
            <a:srgbClr val="FF00FF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4767397" y="5285429"/>
            <a:ext cx="141317" cy="4322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27520" y="5239950"/>
            <a:ext cx="155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 acceleration</a:t>
            </a:r>
          </a:p>
          <a:p>
            <a:r>
              <a:rPr lang="en-US" sz="1400" dirty="0"/>
              <a:t>Through RF sheath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74C40-ACE1-F684-47B2-5203028A66C7}"/>
              </a:ext>
            </a:extLst>
          </p:cNvPr>
          <p:cNvSpPr txBox="1"/>
          <p:nvPr/>
        </p:nvSpPr>
        <p:spPr>
          <a:xfrm>
            <a:off x="8427085" y="4158603"/>
            <a:ext cx="366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driven “breaking” of molecules… don’t use thermal energy, use electron bombardment.  This keeps the gas cool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2A653-6A5F-F920-FDE9-E4360D9C8850}"/>
              </a:ext>
            </a:extLst>
          </p:cNvPr>
          <p:cNvSpPr txBox="1"/>
          <p:nvPr/>
        </p:nvSpPr>
        <p:spPr>
          <a:xfrm>
            <a:off x="504753" y="4985614"/>
            <a:ext cx="366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acceleration normal to the surface using naturally occurring electric fields at the plasma edge</a:t>
            </a:r>
          </a:p>
        </p:txBody>
      </p:sp>
      <p:pic>
        <p:nvPicPr>
          <p:cNvPr id="1026" name="Picture 2" descr="Trademark Logo THING 1 THING 2">
            <a:extLst>
              <a:ext uri="{FF2B5EF4-FFF2-40B4-BE49-F238E27FC236}">
                <a16:creationId xmlns:a16="http://schemas.microsoft.com/office/drawing/2014/main" id="{64C093D0-E580-293F-F025-6A339E87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25753" y="2444905"/>
            <a:ext cx="1896784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demark Logo THING 1 THING 2">
            <a:extLst>
              <a:ext uri="{FF2B5EF4-FFF2-40B4-BE49-F238E27FC236}">
                <a16:creationId xmlns:a16="http://schemas.microsoft.com/office/drawing/2014/main" id="{053EE152-0A3D-05C3-2E77-AD00ACD20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" t="1438" r="51763" b="-1438"/>
          <a:stretch/>
        </p:blipFill>
        <p:spPr bwMode="auto">
          <a:xfrm>
            <a:off x="1069463" y="3192890"/>
            <a:ext cx="1882077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A972D7-F261-7F21-630B-6D53AC1035D8}"/>
              </a:ext>
            </a:extLst>
          </p:cNvPr>
          <p:cNvCxnSpPr/>
          <p:nvPr/>
        </p:nvCxnSpPr>
        <p:spPr>
          <a:xfrm>
            <a:off x="2951540" y="4367606"/>
            <a:ext cx="1609702" cy="11339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0415E2-95BA-BD6D-EBEC-9437DCAB1D95}"/>
              </a:ext>
            </a:extLst>
          </p:cNvPr>
          <p:cNvCxnSpPr>
            <a:stCxn id="1026" idx="1"/>
          </p:cNvCxnSpPr>
          <p:nvPr/>
        </p:nvCxnSpPr>
        <p:spPr>
          <a:xfrm flipH="1">
            <a:off x="8316932" y="3349926"/>
            <a:ext cx="908821" cy="307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03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92" y="702874"/>
            <a:ext cx="11964937" cy="1068387"/>
          </a:xfrm>
        </p:spPr>
        <p:txBody>
          <a:bodyPr/>
          <a:lstStyle/>
          <a:p>
            <a:r>
              <a:rPr lang="en-US" dirty="0"/>
              <a:t>Summary – using plasma technology allows us to combine Thing 1 + Thing 2 to produce the nano-scale devices in electronic equipment 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74C40-ACE1-F684-47B2-5203028A66C7}"/>
              </a:ext>
            </a:extLst>
          </p:cNvPr>
          <p:cNvSpPr txBox="1"/>
          <p:nvPr/>
        </p:nvSpPr>
        <p:spPr>
          <a:xfrm>
            <a:off x="8427085" y="4158603"/>
            <a:ext cx="366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driven “breaking” of molecules… don’t use thermal energy, use electron bombardment.  This keeps the gas cool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2A653-6A5F-F920-FDE9-E4360D9C8850}"/>
              </a:ext>
            </a:extLst>
          </p:cNvPr>
          <p:cNvSpPr txBox="1"/>
          <p:nvPr/>
        </p:nvSpPr>
        <p:spPr>
          <a:xfrm>
            <a:off x="504753" y="4985614"/>
            <a:ext cx="366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acceleration normal to the surface using naturally occurring electric fields at the plasma edge</a:t>
            </a:r>
          </a:p>
        </p:txBody>
      </p:sp>
      <p:pic>
        <p:nvPicPr>
          <p:cNvPr id="1026" name="Picture 2" descr="Trademark Logo THING 1 THING 2">
            <a:extLst>
              <a:ext uri="{FF2B5EF4-FFF2-40B4-BE49-F238E27FC236}">
                <a16:creationId xmlns:a16="http://schemas.microsoft.com/office/drawing/2014/main" id="{64C093D0-E580-293F-F025-6A339E87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25753" y="2444905"/>
            <a:ext cx="1896784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demark Logo THING 1 THING 2">
            <a:extLst>
              <a:ext uri="{FF2B5EF4-FFF2-40B4-BE49-F238E27FC236}">
                <a16:creationId xmlns:a16="http://schemas.microsoft.com/office/drawing/2014/main" id="{053EE152-0A3D-05C3-2E77-AD00ACD20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" t="1438" r="51763" b="-1438"/>
          <a:stretch/>
        </p:blipFill>
        <p:spPr bwMode="auto">
          <a:xfrm>
            <a:off x="1069463" y="3192890"/>
            <a:ext cx="1882077" cy="18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BECFE1-E43B-3BCD-78D3-752AC116B520}"/>
              </a:ext>
            </a:extLst>
          </p:cNvPr>
          <p:cNvGrpSpPr/>
          <p:nvPr/>
        </p:nvGrpSpPr>
        <p:grpSpPr>
          <a:xfrm>
            <a:off x="4134466" y="2095028"/>
            <a:ext cx="3893285" cy="2916925"/>
            <a:chOff x="399029" y="2130282"/>
            <a:chExt cx="5242474" cy="39277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A19393-B248-FA11-66EC-C5A703BEC85A}"/>
                </a:ext>
              </a:extLst>
            </p:cNvPr>
            <p:cNvGrpSpPr/>
            <p:nvPr/>
          </p:nvGrpSpPr>
          <p:grpSpPr>
            <a:xfrm>
              <a:off x="399029" y="2130282"/>
              <a:ext cx="5242474" cy="3927764"/>
              <a:chOff x="5023658" y="1916083"/>
              <a:chExt cx="6102350" cy="4572000"/>
            </a:xfrm>
          </p:grpSpPr>
          <p:pic>
            <p:nvPicPr>
              <p:cNvPr id="21" name="Picture 8" descr="Mtl_DPSII100nmspacectr">
                <a:extLst>
                  <a:ext uri="{FF2B5EF4-FFF2-40B4-BE49-F238E27FC236}">
                    <a16:creationId xmlns:a16="http://schemas.microsoft.com/office/drawing/2014/main" id="{E4D43544-0E8A-4211-0ADB-0A764996A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658" y="1916083"/>
                <a:ext cx="60960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7" descr="Image:Ebola virus.jpg">
                <a:hlinkClick r:id="rId4"/>
                <a:extLst>
                  <a:ext uri="{FF2B5EF4-FFF2-40B4-BE49-F238E27FC236}">
                    <a16:creationId xmlns:a16="http://schemas.microsoft.com/office/drawing/2014/main" id="{F57D76DE-D4FC-733F-E761-BEAE2D688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4108" y="1919258"/>
                <a:ext cx="3771900" cy="3771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2EC9719B-DFE5-1016-5C6A-BDEDC92505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9" b="28305"/>
              <a:stretch>
                <a:fillRect/>
              </a:stretch>
            </p:blipFill>
            <p:spPr bwMode="auto">
              <a:xfrm>
                <a:off x="5879321" y="2281411"/>
                <a:ext cx="619125" cy="6985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2" descr="https://cdn.vox-cdn.com/thumbor/iNJbRqAN0O304NVH286RvqNzsuQ=/0x0:2040x1360/1200x800/filters:focal(857x517:1183x843)/cdn.vox-cdn.com/uploads/chorus_image/image/66719005/acastro_200311_3936_coronavirus_0002.0.0.jpg">
              <a:extLst>
                <a:ext uri="{FF2B5EF4-FFF2-40B4-BE49-F238E27FC236}">
                  <a16:creationId xmlns:a16="http://schemas.microsoft.com/office/drawing/2014/main" id="{79457D67-6C6F-55D3-6F3E-14C236610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70216"/>
                </a:clrFrom>
                <a:clrTo>
                  <a:srgbClr val="0702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2" t="15692" r="24437" b="15631"/>
            <a:stretch/>
          </p:blipFill>
          <p:spPr bwMode="auto">
            <a:xfrm>
              <a:off x="1748218" y="2444132"/>
              <a:ext cx="570667" cy="54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http://electroiq.com/wp-content/uploads/2017/07/Screen-Shot-2017-07-27-at-9.33.14-AM.png">
            <a:extLst>
              <a:ext uri="{FF2B5EF4-FFF2-40B4-BE49-F238E27FC236}">
                <a16:creationId xmlns:a16="http://schemas.microsoft.com/office/drawing/2014/main" id="{9A0323CB-B818-246B-1952-5EB147831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 bwMode="auto">
          <a:xfrm>
            <a:off x="4134466" y="4098571"/>
            <a:ext cx="3891260" cy="26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09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59048"/>
            <a:ext cx="8229600" cy="106838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619" y="1536037"/>
            <a:ext cx="10278738" cy="1173940"/>
          </a:xfrm>
        </p:spPr>
        <p:txBody>
          <a:bodyPr/>
          <a:lstStyle/>
          <a:p>
            <a:r>
              <a:rPr lang="en-US" sz="2100" dirty="0"/>
              <a:t>Countless students, engineers, scientists, and collaborators over the last 25+ years</a:t>
            </a:r>
          </a:p>
        </p:txBody>
      </p:sp>
      <p:pic>
        <p:nvPicPr>
          <p:cNvPr id="4" name="Picture 2" descr="https://www.nsf.gov/news/mmg/media/images/nsf_logo_f_ba321daf-8607-41d7-94bc-1db6039d78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r="15649"/>
          <a:stretch/>
        </p:blipFill>
        <p:spPr bwMode="auto">
          <a:xfrm>
            <a:off x="2171138" y="2919488"/>
            <a:ext cx="1347135" cy="123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e/e2/Seal_of_the_United_States_Department_of_Energy.svg/1200px-Seal_of_the_United_States_Department_of_Energ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50" y="3808927"/>
            <a:ext cx="1227035" cy="12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7d2.scene7.com/is/image/SamsungUS/samsung-logo-191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5" b="29847"/>
          <a:stretch/>
        </p:blipFill>
        <p:spPr bwMode="auto">
          <a:xfrm>
            <a:off x="1952981" y="4170682"/>
            <a:ext cx="2354870" cy="5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upload.wikimedia.org/wikipedia/commons/thumb/5/53/Tokyo_Electron_logo.svg/1200px-Tokyo_Electron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18" y="5035957"/>
            <a:ext cx="1681953" cy="10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upload.wikimedia.org/wikipedia/commons/thumb/0/03/Applied_Materials_Logo.svg/2000px-Applied_Materials_Logo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3268209"/>
            <a:ext cx="2807845" cy="79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gasanalysisevent.com/wp-content/uploads/2017/03/mk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740" y="5184673"/>
            <a:ext cx="2532505" cy="7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iwlpc.com/images/logos/PTI%20-%20Plasma%20Therm%20Inc%20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30" y="4239079"/>
            <a:ext cx="2532505" cy="61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0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5674"/>
            <a:ext cx="8229600" cy="1068387"/>
          </a:xfrm>
        </p:spPr>
        <p:txBody>
          <a:bodyPr/>
          <a:lstStyle/>
          <a:p>
            <a:r>
              <a:rPr lang="en-US" dirty="0"/>
              <a:t>The basic challenge – fabrication of very complex features with dimensions ~10nm</a:t>
            </a:r>
          </a:p>
        </p:txBody>
      </p:sp>
      <p:pic>
        <p:nvPicPr>
          <p:cNvPr id="6146" name="Picture 2" descr="http://electroiq.com/wp-content/uploads/2017/07/Screen-Shot-2017-07-27-at-9.33.14-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 bwMode="auto">
          <a:xfrm>
            <a:off x="6664219" y="2574434"/>
            <a:ext cx="3804276" cy="25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5384" y="6137168"/>
            <a:ext cx="7682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Harmeet</a:t>
            </a:r>
            <a:r>
              <a:rPr lang="en-US" sz="1200" dirty="0"/>
              <a:t> Singh, “Overcoming challenges in 3D NAND volume manufacturing, </a:t>
            </a:r>
            <a:r>
              <a:rPr lang="en-US" sz="1200" i="1" dirty="0"/>
              <a:t>Solid State Technology Magazine</a:t>
            </a:r>
            <a:r>
              <a:rPr lang="en-US" sz="1200" dirty="0"/>
              <a:t>, July 2017</a:t>
            </a:r>
          </a:p>
          <a:p>
            <a:r>
              <a:rPr lang="en-US" sz="1200" dirty="0"/>
              <a:t>Dick James, “The Second Shoe Drops – Samsung V-NAND Flash”, </a:t>
            </a:r>
            <a:r>
              <a:rPr lang="en-US" sz="1200" dirty="0">
                <a:hlinkClick r:id="rId3"/>
              </a:rPr>
              <a:t>www.chipworks.com</a:t>
            </a:r>
            <a:r>
              <a:rPr lang="en-US" sz="1200" dirty="0"/>
              <a:t>, 5 August 2014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1200" y="2075928"/>
            <a:ext cx="4225348" cy="1348062"/>
            <a:chOff x="-326563" y="1525788"/>
            <a:chExt cx="5532813" cy="1765198"/>
          </a:xfrm>
        </p:grpSpPr>
        <p:pic>
          <p:nvPicPr>
            <p:cNvPr id="6148" name="Picture 4" descr="https://www.3dincites.com/wp-content/uploads/AndyFig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4" b="34512"/>
            <a:stretch/>
          </p:blipFill>
          <p:spPr bwMode="auto">
            <a:xfrm flipH="1">
              <a:off x="-326563" y="1525788"/>
              <a:ext cx="5524500" cy="150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www.3dincites.com/wp-content/uploads/AndyFig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1"/>
            <a:stretch/>
          </p:blipFill>
          <p:spPr bwMode="auto">
            <a:xfrm>
              <a:off x="-318250" y="2769797"/>
              <a:ext cx="5524500" cy="52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2" name="Picture 8" descr="https://www.pcper.com/files/imagecache/article_max_width/news/2015-08-11/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56" y="3591255"/>
            <a:ext cx="2709949" cy="20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86056" y="3591255"/>
            <a:ext cx="2709949" cy="20347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4852" y="2470363"/>
            <a:ext cx="613178" cy="460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588030" y="2470358"/>
            <a:ext cx="3507970" cy="1120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81205" y="2910851"/>
            <a:ext cx="1404851" cy="2715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19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900116"/>
            <a:ext cx="109728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Why?  Because the smaller the device, the faster it runs…</a:t>
            </a:r>
            <a:endParaRPr lang="en-US" dirty="0"/>
          </a:p>
        </p:txBody>
      </p:sp>
      <p:pic>
        <p:nvPicPr>
          <p:cNvPr id="5" name="Picture 2" descr="https://i.stack.imgur.com/1S8B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 bwMode="auto">
          <a:xfrm>
            <a:off x="910102" y="2220011"/>
            <a:ext cx="6458870" cy="40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14" y="2363373"/>
            <a:ext cx="5042485" cy="28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9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There are lots of challenges to make this device… we will focus on High Aspect Ratio etching in dielectric materials</a:t>
            </a:r>
          </a:p>
        </p:txBody>
      </p:sp>
      <p:pic>
        <p:nvPicPr>
          <p:cNvPr id="7170" name="Picture 2" descr="https://m.eet.com/media/1123552/pcamatdrie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53" y="2327188"/>
            <a:ext cx="40005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8924" y="5390348"/>
            <a:ext cx="4798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Peter Clarke, “Applied Materials readies DRIE machines </a:t>
            </a:r>
            <a:br>
              <a:rPr lang="en-US" sz="1600" dirty="0"/>
            </a:br>
            <a:r>
              <a:rPr lang="en-US" sz="1600" dirty="0"/>
              <a:t>for MEMS, </a:t>
            </a:r>
            <a:r>
              <a:rPr lang="en-US" sz="1600" i="1" dirty="0" err="1"/>
              <a:t>EETimes</a:t>
            </a:r>
            <a:r>
              <a:rPr lang="en-US" sz="1600" i="1" dirty="0"/>
              <a:t> Magazine</a:t>
            </a:r>
            <a:r>
              <a:rPr lang="en-US" sz="1600" dirty="0"/>
              <a:t>, 22 March 2012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EB302-737C-4D27-1FA4-2D22CDE69C13}"/>
              </a:ext>
            </a:extLst>
          </p:cNvPr>
          <p:cNvGrpSpPr/>
          <p:nvPr/>
        </p:nvGrpSpPr>
        <p:grpSpPr>
          <a:xfrm>
            <a:off x="968829" y="2075928"/>
            <a:ext cx="4225348" cy="1348062"/>
            <a:chOff x="-326563" y="1525788"/>
            <a:chExt cx="5532813" cy="1765198"/>
          </a:xfrm>
        </p:grpSpPr>
        <p:pic>
          <p:nvPicPr>
            <p:cNvPr id="14" name="Picture 4" descr="https://www.3dincites.com/wp-content/uploads/AndyFig3.png">
              <a:extLst>
                <a:ext uri="{FF2B5EF4-FFF2-40B4-BE49-F238E27FC236}">
                  <a16:creationId xmlns:a16="http://schemas.microsoft.com/office/drawing/2014/main" id="{33B12B79-4D6B-0493-4DAE-097051F87C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4" b="34512"/>
            <a:stretch/>
          </p:blipFill>
          <p:spPr bwMode="auto">
            <a:xfrm flipH="1">
              <a:off x="-326563" y="1525788"/>
              <a:ext cx="5524500" cy="150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s://www.3dincites.com/wp-content/uploads/AndyFig3.png">
              <a:extLst>
                <a:ext uri="{FF2B5EF4-FFF2-40B4-BE49-F238E27FC236}">
                  <a16:creationId xmlns:a16="http://schemas.microsoft.com/office/drawing/2014/main" id="{A3C089E9-3F6E-374D-81B4-BDCB05C7F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1"/>
            <a:stretch/>
          </p:blipFill>
          <p:spPr bwMode="auto">
            <a:xfrm>
              <a:off x="-318250" y="2769797"/>
              <a:ext cx="5524500" cy="52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8" descr="https://www.pcper.com/files/imagecache/article_max_width/news/2015-08-11/Picture5.png">
            <a:extLst>
              <a:ext uri="{FF2B5EF4-FFF2-40B4-BE49-F238E27FC236}">
                <a16:creationId xmlns:a16="http://schemas.microsoft.com/office/drawing/2014/main" id="{41F1FE31-C2A9-101E-FC98-27F333B9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85" y="3591255"/>
            <a:ext cx="2709949" cy="20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3500F0-D78C-EAD0-ADEE-49024C057612}"/>
              </a:ext>
            </a:extLst>
          </p:cNvPr>
          <p:cNvSpPr/>
          <p:nvPr/>
        </p:nvSpPr>
        <p:spPr>
          <a:xfrm>
            <a:off x="2373685" y="3591255"/>
            <a:ext cx="2709949" cy="20347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8C0D41-2A6D-22ED-8DF6-365073F52BD1}"/>
              </a:ext>
            </a:extLst>
          </p:cNvPr>
          <p:cNvSpPr/>
          <p:nvPr/>
        </p:nvSpPr>
        <p:spPr>
          <a:xfrm>
            <a:off x="962481" y="2470363"/>
            <a:ext cx="613178" cy="460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5FD95D-619A-BF67-7F3A-9C2ED76BEFB3}"/>
              </a:ext>
            </a:extLst>
          </p:cNvPr>
          <p:cNvCxnSpPr/>
          <p:nvPr/>
        </p:nvCxnSpPr>
        <p:spPr>
          <a:xfrm>
            <a:off x="1575659" y="2470358"/>
            <a:ext cx="3507970" cy="1120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DAC2EF-53CF-619E-4DEA-4679970D61B7}"/>
              </a:ext>
            </a:extLst>
          </p:cNvPr>
          <p:cNvCxnSpPr/>
          <p:nvPr/>
        </p:nvCxnSpPr>
        <p:spPr>
          <a:xfrm>
            <a:off x="968834" y="2910851"/>
            <a:ext cx="1404851" cy="2715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2F1F34-4C06-7A4F-F9CB-97BC45C2DF2C}"/>
              </a:ext>
            </a:extLst>
          </p:cNvPr>
          <p:cNvSpPr/>
          <p:nvPr/>
        </p:nvSpPr>
        <p:spPr>
          <a:xfrm>
            <a:off x="3744686" y="3799114"/>
            <a:ext cx="250371" cy="170905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8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2791"/>
            <a:ext cx="8229600" cy="1068387"/>
          </a:xfrm>
        </p:spPr>
        <p:txBody>
          <a:bodyPr/>
          <a:lstStyle/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6862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569830" y="2651765"/>
            <a:ext cx="739833" cy="190361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22763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The “classic” experiment that drove plasma etch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0" y="1830537"/>
            <a:ext cx="499903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5040144"/>
            <a:ext cx="41188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Helvetica" panose="020B0604020202020204" pitchFamily="34" charset="0"/>
              </a:rPr>
              <a:t>Coburn and Winters, J. Vac. Sci. Technol. </a:t>
            </a:r>
            <a:r>
              <a:rPr lang="en-US" altLang="en-US" sz="1400" b="1" dirty="0">
                <a:latin typeface="Helvetica" panose="020B0604020202020204" pitchFamily="34" charset="0"/>
              </a:rPr>
              <a:t>16</a:t>
            </a:r>
            <a:r>
              <a:rPr lang="en-US" altLang="en-US" sz="1400" dirty="0">
                <a:latin typeface="Helvetica" panose="020B0604020202020204" pitchFamily="34" charset="0"/>
              </a:rPr>
              <a:t>, 391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640" y="4896196"/>
            <a:ext cx="3133898" cy="1330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Silicon Wafer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3918" y="2262799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XeF</a:t>
            </a:r>
            <a:r>
              <a:rPr lang="en-US" sz="1100" baseline="-25000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2529" y="2262798"/>
            <a:ext cx="448887" cy="72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Ar</a:t>
            </a:r>
            <a:r>
              <a:rPr lang="en-US" sz="1100" baseline="30000" dirty="0"/>
              <a:t>+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8356" y="3133903"/>
            <a:ext cx="0" cy="118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5102" y="349965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88276" y="4314305"/>
            <a:ext cx="640080" cy="498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73244" y="395328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SiF</a:t>
            </a:r>
            <a:r>
              <a:rPr lang="en-US" baseline="-25000" dirty="0"/>
              <a:t>4</a:t>
            </a:r>
          </a:p>
        </p:txBody>
      </p:sp>
      <p:pic>
        <p:nvPicPr>
          <p:cNvPr id="2" name="sulfuric acid on spo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570" y="1698399"/>
            <a:ext cx="6488039" cy="36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 NCSU NE" id="{A9B590D1-B3D3-4826-B1DB-4338F1B78333}" vid="{13B74C63-AFB8-4D10-899E-BD443680A5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 NCSU Theme</Template>
  <TotalTime>28179</TotalTime>
  <Words>3868</Words>
  <Application>Microsoft Office PowerPoint</Application>
  <PresentationFormat>Widescreen</PresentationFormat>
  <Paragraphs>619</Paragraphs>
  <Slides>49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 Math</vt:lpstr>
      <vt:lpstr>Helvetica</vt:lpstr>
      <vt:lpstr>Symbol</vt:lpstr>
      <vt:lpstr>Verdana</vt:lpstr>
      <vt:lpstr>NCStateU-horizontal-left-logo</vt:lpstr>
      <vt:lpstr>Plasma Science: the unsung engine of the digital age</vt:lpstr>
      <vt:lpstr>PowerPoint Presentation</vt:lpstr>
      <vt:lpstr>PowerPoint Presentation</vt:lpstr>
      <vt:lpstr>PowerPoint Presentation</vt:lpstr>
      <vt:lpstr>The basic challenge – fabrication of very complex features with dimensions ~10nm</vt:lpstr>
      <vt:lpstr>PowerPoint Presentation</vt:lpstr>
      <vt:lpstr>There are lots of challenges to make this device… we will focus on High Aspect Ratio etching in dielectric materials</vt:lpstr>
      <vt:lpstr>The “classic” experiment that drove plasma etch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Fortunately this technology exists…</vt:lpstr>
      <vt:lpstr>Fortunately this technology exists…</vt:lpstr>
      <vt:lpstr>Fortunately this technology exists…</vt:lpstr>
      <vt:lpstr>And it’s only getting bigger…</vt:lpstr>
      <vt:lpstr>Fortunately this technology exists…</vt:lpstr>
      <vt:lpstr>Seriously…. Fortunately this technology exists…</vt:lpstr>
      <vt:lpstr>So… how does it work?  We need two things…</vt:lpstr>
      <vt:lpstr>Building a simple plasma reactor, which in its simplest form is basically a high voltage gas filled capacitor</vt:lpstr>
      <vt:lpstr>What happens if we fill this capacitor with a plasma?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However - the list of reactions gets very long, and very difficult to set up and solve balance equations</vt:lpstr>
      <vt:lpstr>PowerPoint Presentation</vt:lpstr>
      <vt:lpstr>PowerPoint Presentation</vt:lpstr>
      <vt:lpstr>Plasma technology has had (and still does) need to keep pace</vt:lpstr>
      <vt:lpstr>Summary – we need two things to drive device fabrication – ions and reactive low temperature chemistry.  Plasmas give us both.</vt:lpstr>
      <vt:lpstr>Summary – using plasma technology allows us to combine Thing 1 + Thing 2 to produce the nano-scale devices in electronic equipment today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equivalent circuit analysis for processing plasmas</dc:title>
  <dc:creator>Steven Shannon</dc:creator>
  <cp:lastModifiedBy>Steven Christopher Shannon</cp:lastModifiedBy>
  <cp:revision>87</cp:revision>
  <dcterms:created xsi:type="dcterms:W3CDTF">2017-12-29T13:51:37Z</dcterms:created>
  <dcterms:modified xsi:type="dcterms:W3CDTF">2022-06-21T21:38:12Z</dcterms:modified>
</cp:coreProperties>
</file>